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8288000" cy="10287000"/>
  <p:notesSz cx="6858000" cy="9144000"/>
  <p:embeddedFontLst>
    <p:embeddedFont>
      <p:font typeface="Poppins" charset="1" panose="00000500000000000000"/>
      <p:regular r:id="rId31"/>
    </p:embeddedFont>
    <p:embeddedFont>
      <p:font typeface="Poppins Bold" charset="1" panose="000008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true" flipV="true" rot="0">
            <a:off x="-4345752" y="-825227"/>
            <a:ext cx="11112227" cy="11112227"/>
          </a:xfrm>
          <a:custGeom>
            <a:avLst/>
            <a:gdLst/>
            <a:ahLst/>
            <a:cxnLst/>
            <a:rect r="r" b="b" t="t" l="l"/>
            <a:pathLst>
              <a:path h="11112227" w="11112227">
                <a:moveTo>
                  <a:pt x="11112226" y="11112227"/>
                </a:moveTo>
                <a:lnTo>
                  <a:pt x="0" y="11112227"/>
                </a:lnTo>
                <a:lnTo>
                  <a:pt x="0" y="0"/>
                </a:lnTo>
                <a:lnTo>
                  <a:pt x="11112226" y="0"/>
                </a:lnTo>
                <a:lnTo>
                  <a:pt x="11112226" y="11112227"/>
                </a:lnTo>
                <a:close/>
              </a:path>
            </a:pathLst>
          </a:custGeom>
          <a:blipFill>
            <a:blip r:embed="rId3">
              <a:alphaModFix amt="23000"/>
            </a:blip>
            <a:stretch>
              <a:fillRect l="0" t="0" r="0" b="0"/>
            </a:stretch>
          </a:blipFill>
        </p:spPr>
      </p:sp>
      <p:sp>
        <p:nvSpPr>
          <p:cNvPr name="TextBox 4" id="4"/>
          <p:cNvSpPr txBox="true"/>
          <p:nvPr/>
        </p:nvSpPr>
        <p:spPr>
          <a:xfrm rot="0">
            <a:off x="1210361" y="914400"/>
            <a:ext cx="16048939" cy="3629659"/>
          </a:xfrm>
          <a:prstGeom prst="rect">
            <a:avLst/>
          </a:prstGeom>
        </p:spPr>
        <p:txBody>
          <a:bodyPr anchor="t" rtlCol="false" tIns="0" lIns="0" bIns="0" rIns="0">
            <a:spAutoFit/>
          </a:bodyPr>
          <a:lstStyle/>
          <a:p>
            <a:pPr algn="l">
              <a:lnSpc>
                <a:spcPts val="5740"/>
              </a:lnSpc>
            </a:pPr>
            <a:r>
              <a:rPr lang="en-US" sz="4100">
                <a:solidFill>
                  <a:srgbClr val="FFFFFF"/>
                </a:solidFill>
                <a:latin typeface="Poppins"/>
                <a:ea typeface="Poppins"/>
                <a:cs typeface="Poppins"/>
                <a:sym typeface="Poppins"/>
              </a:rPr>
              <a:t> </a:t>
            </a:r>
            <a:r>
              <a:rPr lang="en-US" sz="4100" b="true">
                <a:solidFill>
                  <a:srgbClr val="FFFFFF"/>
                </a:solidFill>
                <a:latin typeface="Poppins Bold"/>
                <a:ea typeface="Poppins Bold"/>
                <a:cs typeface="Poppins Bold"/>
                <a:sym typeface="Poppins Bold"/>
              </a:rPr>
              <a:t>Q - Learning - CHRISTOPHER J.C.H. WATKINS, PETER DAYAN</a:t>
            </a:r>
          </a:p>
          <a:p>
            <a:pPr algn="ctr">
              <a:lnSpc>
                <a:spcPts val="5740"/>
              </a:lnSpc>
            </a:pPr>
          </a:p>
          <a:p>
            <a:pPr algn="ctr">
              <a:lnSpc>
                <a:spcPts val="5740"/>
              </a:lnSpc>
            </a:pPr>
            <a:r>
              <a:rPr lang="en-US" sz="4100" b="true">
                <a:solidFill>
                  <a:srgbClr val="FFFFFF"/>
                </a:solidFill>
                <a:latin typeface="Poppins Bold"/>
                <a:ea typeface="Poppins Bold"/>
                <a:cs typeface="Poppins Bold"/>
                <a:sym typeface="Poppins Bold"/>
              </a:rPr>
              <a:t>A </a:t>
            </a:r>
            <a:r>
              <a:rPr lang="en-US" sz="4100" b="true">
                <a:solidFill>
                  <a:srgbClr val="FFFFFF"/>
                </a:solidFill>
                <a:latin typeface="Poppins Bold"/>
                <a:ea typeface="Poppins Bold"/>
                <a:cs typeface="Poppins Bold"/>
                <a:sym typeface="Poppins Bold"/>
              </a:rPr>
              <a:t>Research Paper Presentation</a:t>
            </a:r>
          </a:p>
          <a:p>
            <a:pPr algn="ctr">
              <a:lnSpc>
                <a:spcPts val="5740"/>
              </a:lnSpc>
            </a:pPr>
            <a:r>
              <a:rPr lang="en-US" sz="4100" b="true">
                <a:solidFill>
                  <a:srgbClr val="FFFFFF"/>
                </a:solidFill>
                <a:latin typeface="Poppins Bold"/>
                <a:ea typeface="Poppins Bold"/>
                <a:cs typeface="Poppins Bold"/>
                <a:sym typeface="Poppins Bold"/>
              </a:rPr>
              <a:t> </a:t>
            </a:r>
          </a:p>
          <a:p>
            <a:pPr algn="ctr">
              <a:lnSpc>
                <a:spcPts val="5740"/>
              </a:lnSpc>
              <a:spcBef>
                <a:spcPct val="0"/>
              </a:spcBef>
            </a:pPr>
          </a:p>
        </p:txBody>
      </p:sp>
      <p:sp>
        <p:nvSpPr>
          <p:cNvPr name="TextBox 5" id="5"/>
          <p:cNvSpPr txBox="true"/>
          <p:nvPr/>
        </p:nvSpPr>
        <p:spPr>
          <a:xfrm rot="0">
            <a:off x="11301517" y="7308676"/>
            <a:ext cx="7970109" cy="2595477"/>
          </a:xfrm>
          <a:prstGeom prst="rect">
            <a:avLst/>
          </a:prstGeom>
        </p:spPr>
        <p:txBody>
          <a:bodyPr anchor="t" rtlCol="false" tIns="0" lIns="0" bIns="0" rIns="0">
            <a:spAutoFit/>
          </a:bodyPr>
          <a:lstStyle/>
          <a:p>
            <a:pPr algn="l">
              <a:lnSpc>
                <a:spcPts val="5109"/>
              </a:lnSpc>
            </a:pPr>
            <a:r>
              <a:rPr lang="en-US" sz="3649">
                <a:solidFill>
                  <a:srgbClr val="FFFFFF"/>
                </a:solidFill>
                <a:latin typeface="Poppins"/>
                <a:ea typeface="Poppins"/>
                <a:cs typeface="Poppins"/>
                <a:sym typeface="Poppins"/>
              </a:rPr>
              <a:t>By</a:t>
            </a:r>
          </a:p>
          <a:p>
            <a:pPr algn="l">
              <a:lnSpc>
                <a:spcPts val="5109"/>
              </a:lnSpc>
            </a:pPr>
            <a:r>
              <a:rPr lang="en-US" sz="3649">
                <a:solidFill>
                  <a:srgbClr val="FFFFFF"/>
                </a:solidFill>
                <a:latin typeface="Poppins"/>
                <a:ea typeface="Poppins"/>
                <a:cs typeface="Poppins"/>
                <a:sym typeface="Poppins"/>
              </a:rPr>
              <a:t>Pranathi Etta - 302282085</a:t>
            </a:r>
          </a:p>
          <a:p>
            <a:pPr algn="l">
              <a:lnSpc>
                <a:spcPts val="5109"/>
              </a:lnSpc>
            </a:pPr>
            <a:r>
              <a:rPr lang="en-US" sz="3649">
                <a:solidFill>
                  <a:srgbClr val="FFFFFF"/>
                </a:solidFill>
                <a:latin typeface="Poppins"/>
                <a:ea typeface="Poppins"/>
                <a:cs typeface="Poppins"/>
                <a:sym typeface="Poppins"/>
              </a:rPr>
              <a:t>Sariyu Madagoni - 302291211</a:t>
            </a:r>
          </a:p>
          <a:p>
            <a:pPr algn="l">
              <a:lnSpc>
                <a:spcPts val="5109"/>
              </a:lnSpc>
              <a:spcBef>
                <a:spcPct val="0"/>
              </a:spcBef>
            </a:pPr>
            <a:r>
              <a:rPr lang="en-US" sz="3649">
                <a:solidFill>
                  <a:srgbClr val="FFFFFF"/>
                </a:solidFill>
                <a:latin typeface="Poppins"/>
                <a:ea typeface="Poppins"/>
                <a:cs typeface="Poppins"/>
                <a:sym typeface="Poppins"/>
              </a:rPr>
              <a:t>Om Nai - 30228559</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0E022B"/>
        </a:solidFill>
      </p:bgPr>
    </p:bg>
    <p:spTree>
      <p:nvGrpSpPr>
        <p:cNvPr id="1" name=""/>
        <p:cNvGrpSpPr/>
        <p:nvPr/>
      </p:nvGrpSpPr>
      <p:grpSpPr>
        <a:xfrm>
          <a:off x="0" y="0"/>
          <a:ext cx="0" cy="0"/>
          <a:chOff x="0" y="0"/>
          <a:chExt cx="0" cy="0"/>
        </a:xfrm>
      </p:grpSpPr>
      <p:sp>
        <p:nvSpPr>
          <p:cNvPr name="TextBox 2" id="2"/>
          <p:cNvSpPr txBox="true"/>
          <p:nvPr/>
        </p:nvSpPr>
        <p:spPr>
          <a:xfrm rot="0">
            <a:off x="324681" y="2484664"/>
            <a:ext cx="18288000" cy="2181860"/>
          </a:xfrm>
          <a:prstGeom prst="rect">
            <a:avLst/>
          </a:prstGeom>
        </p:spPr>
        <p:txBody>
          <a:bodyPr anchor="t" rtlCol="false" tIns="0" lIns="0" bIns="0" rIns="0">
            <a:spAutoFit/>
          </a:bodyPr>
          <a:lstStyle/>
          <a:p>
            <a:pPr algn="l">
              <a:lnSpc>
                <a:spcPts val="5740"/>
              </a:lnSpc>
              <a:spcBef>
                <a:spcPct val="0"/>
              </a:spcBef>
            </a:pPr>
            <a:r>
              <a:rPr lang="en-US" b="true" sz="4100">
                <a:solidFill>
                  <a:srgbClr val="FFFFFF"/>
                </a:solidFill>
                <a:latin typeface="Poppins Bold"/>
                <a:ea typeface="Poppins Bold"/>
                <a:cs typeface="Poppins Bold"/>
                <a:sym typeface="Poppins Bold"/>
              </a:rPr>
              <a:t>Outcome:</a:t>
            </a:r>
          </a:p>
          <a:p>
            <a:pPr algn="l">
              <a:lnSpc>
                <a:spcPts val="5740"/>
              </a:lnSpc>
              <a:spcBef>
                <a:spcPct val="0"/>
              </a:spcBef>
            </a:pPr>
            <a:r>
              <a:rPr lang="en-US" sz="4100">
                <a:solidFill>
                  <a:srgbClr val="FFFFFF"/>
                </a:solidFill>
                <a:latin typeface="Poppins"/>
                <a:ea typeface="Poppins"/>
                <a:cs typeface="Poppins"/>
                <a:sym typeface="Poppins"/>
              </a:rPr>
              <a:t>Guarantees that Q-Learning identifies the optimal policy (π*) for maximizing cumulative discounted rewards.</a:t>
            </a:r>
          </a:p>
        </p:txBody>
      </p:sp>
      <p:sp>
        <p:nvSpPr>
          <p:cNvPr name="TextBox 3" id="3"/>
          <p:cNvSpPr txBox="true"/>
          <p:nvPr/>
        </p:nvSpPr>
        <p:spPr>
          <a:xfrm rot="0">
            <a:off x="324681" y="857250"/>
            <a:ext cx="7357071" cy="1069521"/>
          </a:xfrm>
          <a:prstGeom prst="rect">
            <a:avLst/>
          </a:prstGeom>
        </p:spPr>
        <p:txBody>
          <a:bodyPr anchor="t" rtlCol="false" tIns="0" lIns="0" bIns="0" rIns="0">
            <a:spAutoFit/>
          </a:bodyPr>
          <a:lstStyle/>
          <a:p>
            <a:pPr algn="l">
              <a:lnSpc>
                <a:spcPts val="8250"/>
              </a:lnSpc>
              <a:spcBef>
                <a:spcPct val="0"/>
              </a:spcBef>
            </a:pPr>
            <a:r>
              <a:rPr lang="en-US" b="true" sz="5892">
                <a:solidFill>
                  <a:srgbClr val="FFFFFF"/>
                </a:solidFill>
                <a:latin typeface="Poppins Bold"/>
                <a:ea typeface="Poppins Bold"/>
                <a:cs typeface="Poppins Bold"/>
                <a:sym typeface="Poppins Bold"/>
              </a:rPr>
              <a:t>Convergence Proof</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17" t="0" r="-3317" b="0"/>
            </a:stretch>
          </a:blipFill>
        </p:spPr>
      </p:sp>
      <p:sp>
        <p:nvSpPr>
          <p:cNvPr name="Freeform 3" id="3"/>
          <p:cNvSpPr/>
          <p:nvPr/>
        </p:nvSpPr>
        <p:spPr>
          <a:xfrm flipH="false" flipV="false" rot="0">
            <a:off x="10580521" y="675587"/>
            <a:ext cx="10323592" cy="10323592"/>
          </a:xfrm>
          <a:custGeom>
            <a:avLst/>
            <a:gdLst/>
            <a:ahLst/>
            <a:cxnLst/>
            <a:rect r="r" b="b" t="t" l="l"/>
            <a:pathLst>
              <a:path h="10323592" w="10323592">
                <a:moveTo>
                  <a:pt x="0" y="0"/>
                </a:moveTo>
                <a:lnTo>
                  <a:pt x="10323592" y="0"/>
                </a:lnTo>
                <a:lnTo>
                  <a:pt x="10323592" y="10323591"/>
                </a:lnTo>
                <a:lnTo>
                  <a:pt x="0" y="10323591"/>
                </a:lnTo>
                <a:lnTo>
                  <a:pt x="0" y="0"/>
                </a:lnTo>
                <a:close/>
              </a:path>
            </a:pathLst>
          </a:custGeom>
          <a:blipFill>
            <a:blip r:embed="rId3">
              <a:alphaModFix amt="48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596870" y="2602538"/>
            <a:ext cx="3970782" cy="8229600"/>
          </a:xfrm>
          <a:custGeom>
            <a:avLst/>
            <a:gdLst/>
            <a:ahLst/>
            <a:cxnLst/>
            <a:rect r="r" b="b" t="t" l="l"/>
            <a:pathLst>
              <a:path h="8229600" w="3970782">
                <a:moveTo>
                  <a:pt x="0" y="0"/>
                </a:moveTo>
                <a:lnTo>
                  <a:pt x="3970782" y="0"/>
                </a:lnTo>
                <a:lnTo>
                  <a:pt x="3970782"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0">
            <a:off x="-1678302" y="-1121099"/>
            <a:ext cx="5216487" cy="5216487"/>
          </a:xfrm>
          <a:custGeom>
            <a:avLst/>
            <a:gdLst/>
            <a:ahLst/>
            <a:cxnLst/>
            <a:rect r="r" b="b" t="t" l="l"/>
            <a:pathLst>
              <a:path h="5216487" w="5216487">
                <a:moveTo>
                  <a:pt x="0" y="0"/>
                </a:moveTo>
                <a:lnTo>
                  <a:pt x="5216487" y="0"/>
                </a:lnTo>
                <a:lnTo>
                  <a:pt x="5216487" y="5216487"/>
                </a:lnTo>
                <a:lnTo>
                  <a:pt x="0" y="5216487"/>
                </a:lnTo>
                <a:lnTo>
                  <a:pt x="0" y="0"/>
                </a:lnTo>
                <a:close/>
              </a:path>
            </a:pathLst>
          </a:custGeom>
          <a:blipFill>
            <a:blip r:embed="rId3">
              <a:alphaModFix amt="21999"/>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929942" y="2228240"/>
            <a:ext cx="9115715" cy="560897"/>
          </a:xfrm>
          <a:prstGeom prst="rect">
            <a:avLst/>
          </a:prstGeom>
        </p:spPr>
        <p:txBody>
          <a:bodyPr anchor="t" rtlCol="false" tIns="0" lIns="0" bIns="0" rIns="0">
            <a:spAutoFit/>
          </a:bodyPr>
          <a:lstStyle/>
          <a:p>
            <a:pPr algn="just">
              <a:lnSpc>
                <a:spcPts val="3845"/>
              </a:lnSpc>
            </a:pPr>
            <a:r>
              <a:rPr lang="en-US" b="true" sz="4135">
                <a:solidFill>
                  <a:srgbClr val="FFFFFF"/>
                </a:solidFill>
                <a:latin typeface="Poppins Bold"/>
                <a:ea typeface="Poppins Bold"/>
                <a:cs typeface="Poppins Bold"/>
                <a:sym typeface="Poppins Bold"/>
              </a:rPr>
              <a:t>The Convergence of Q-Learning</a:t>
            </a:r>
          </a:p>
        </p:txBody>
      </p:sp>
      <p:sp>
        <p:nvSpPr>
          <p:cNvPr name="TextBox 7" id="7"/>
          <p:cNvSpPr txBox="true"/>
          <p:nvPr/>
        </p:nvSpPr>
        <p:spPr>
          <a:xfrm rot="0">
            <a:off x="565688" y="3608056"/>
            <a:ext cx="8135212" cy="4391977"/>
          </a:xfrm>
          <a:prstGeom prst="rect">
            <a:avLst/>
          </a:prstGeom>
        </p:spPr>
        <p:txBody>
          <a:bodyPr anchor="t" rtlCol="false" tIns="0" lIns="0" bIns="0" rIns="0">
            <a:spAutoFit/>
          </a:bodyPr>
          <a:lstStyle/>
          <a:p>
            <a:pPr algn="l" marL="488476" indent="-244238" lvl="1">
              <a:lnSpc>
                <a:spcPts val="3167"/>
              </a:lnSpc>
              <a:buFont typeface="Arial"/>
              <a:buChar char="•"/>
            </a:pPr>
            <a:r>
              <a:rPr lang="en-US" b="true" sz="2262">
                <a:solidFill>
                  <a:srgbClr val="FFFFFF"/>
                </a:solidFill>
                <a:latin typeface="Poppins Bold"/>
                <a:ea typeface="Poppins Bold"/>
                <a:cs typeface="Poppins Bold"/>
                <a:sym typeface="Poppins Bold"/>
              </a:rPr>
              <a:t>Importance of Action Relay in Convergence:</a:t>
            </a:r>
          </a:p>
          <a:p>
            <a:pPr algn="l" marL="976952" indent="-325651" lvl="2">
              <a:lnSpc>
                <a:spcPts val="3167"/>
              </a:lnSpc>
              <a:buAutoNum type="alphaLcPeriod" startAt="1"/>
            </a:pPr>
            <a:r>
              <a:rPr lang="en-US" sz="2262">
                <a:solidFill>
                  <a:srgbClr val="FFFFFF"/>
                </a:solidFill>
                <a:latin typeface="Poppins"/>
                <a:ea typeface="Poppins"/>
                <a:cs typeface="Poppins"/>
                <a:sym typeface="Poppins"/>
              </a:rPr>
              <a:t>State-Action Pair Updates: Continuous relaying of actions and state-reward outcomes ensures that the Q-values are refined over time, leading to convergence.</a:t>
            </a:r>
          </a:p>
          <a:p>
            <a:pPr algn="l" marL="976952" indent="-325651" lvl="2">
              <a:lnSpc>
                <a:spcPts val="3167"/>
              </a:lnSpc>
              <a:buAutoNum type="alphaLcPeriod" startAt="1"/>
            </a:pPr>
            <a:r>
              <a:rPr lang="en-US" sz="2262">
                <a:solidFill>
                  <a:srgbClr val="FFFFFF"/>
                </a:solidFill>
                <a:latin typeface="Poppins"/>
                <a:ea typeface="Poppins"/>
                <a:cs typeface="Poppins"/>
                <a:sym typeface="Poppins"/>
              </a:rPr>
              <a:t>Exploration vs. Exploitation: The balance of choosing exploratory and exploitative actions through the relay process influences how effectively Q-values are learned, ensuring convergence as exploration decreases over time.</a:t>
            </a:r>
          </a:p>
          <a:p>
            <a:pPr algn="just">
              <a:lnSpc>
                <a:spcPts val="3027"/>
              </a:lnSpc>
            </a:pP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0E022B"/>
        </a:solidFill>
      </p:bgPr>
    </p:bg>
    <p:spTree>
      <p:nvGrpSpPr>
        <p:cNvPr id="1" name=""/>
        <p:cNvGrpSpPr/>
        <p:nvPr/>
      </p:nvGrpSpPr>
      <p:grpSpPr>
        <a:xfrm>
          <a:off x="0" y="0"/>
          <a:ext cx="0" cy="0"/>
          <a:chOff x="0" y="0"/>
          <a:chExt cx="0" cy="0"/>
        </a:xfrm>
      </p:grpSpPr>
      <p:sp>
        <p:nvSpPr>
          <p:cNvPr name="TextBox 2" id="2"/>
          <p:cNvSpPr txBox="true"/>
          <p:nvPr/>
        </p:nvSpPr>
        <p:spPr>
          <a:xfrm rot="0">
            <a:off x="348367" y="1179955"/>
            <a:ext cx="13444949" cy="1832646"/>
          </a:xfrm>
          <a:prstGeom prst="rect">
            <a:avLst/>
          </a:prstGeom>
        </p:spPr>
        <p:txBody>
          <a:bodyPr anchor="t" rtlCol="false" tIns="0" lIns="0" bIns="0" rIns="0">
            <a:spAutoFit/>
          </a:bodyPr>
          <a:lstStyle/>
          <a:p>
            <a:pPr algn="l">
              <a:lnSpc>
                <a:spcPts val="7140"/>
              </a:lnSpc>
            </a:pPr>
            <a:r>
              <a:rPr lang="en-US" sz="5100" b="true">
                <a:solidFill>
                  <a:srgbClr val="FFFFFF"/>
                </a:solidFill>
                <a:latin typeface="Poppins Bold"/>
                <a:ea typeface="Poppins Bold"/>
                <a:cs typeface="Poppins Bold"/>
                <a:sym typeface="Poppins Bold"/>
              </a:rPr>
              <a:t>Methods for Determining Q-Values</a:t>
            </a:r>
          </a:p>
          <a:p>
            <a:pPr algn="ctr">
              <a:lnSpc>
                <a:spcPts val="7140"/>
              </a:lnSpc>
              <a:spcBef>
                <a:spcPct val="0"/>
              </a:spcBef>
            </a:pPr>
          </a:p>
        </p:txBody>
      </p:sp>
      <p:sp>
        <p:nvSpPr>
          <p:cNvPr name="TextBox 3" id="3"/>
          <p:cNvSpPr txBox="true"/>
          <p:nvPr/>
        </p:nvSpPr>
        <p:spPr>
          <a:xfrm rot="0">
            <a:off x="0" y="3401827"/>
            <a:ext cx="18288000" cy="4078316"/>
          </a:xfrm>
          <a:prstGeom prst="rect">
            <a:avLst/>
          </a:prstGeom>
        </p:spPr>
        <p:txBody>
          <a:bodyPr anchor="t" rtlCol="false" tIns="0" lIns="0" bIns="0" rIns="0">
            <a:spAutoFit/>
          </a:bodyPr>
          <a:lstStyle/>
          <a:p>
            <a:pPr algn="l">
              <a:lnSpc>
                <a:spcPts val="4635"/>
              </a:lnSpc>
            </a:pPr>
            <a:r>
              <a:rPr lang="en-US" sz="3311">
                <a:solidFill>
                  <a:srgbClr val="FFFFFF"/>
                </a:solidFill>
                <a:latin typeface="Poppins"/>
                <a:ea typeface="Poppins"/>
                <a:cs typeface="Poppins"/>
                <a:sym typeface="Poppins"/>
              </a:rPr>
              <a:t>There are two methods for determining Q-values:</a:t>
            </a:r>
          </a:p>
          <a:p>
            <a:pPr algn="l" marL="714930" indent="-357465" lvl="1">
              <a:lnSpc>
                <a:spcPts val="4635"/>
              </a:lnSpc>
              <a:buFont typeface="Arial"/>
              <a:buChar char="•"/>
            </a:pPr>
            <a:r>
              <a:rPr lang="en-US" sz="3311">
                <a:solidFill>
                  <a:srgbClr val="FFFFFF"/>
                </a:solidFill>
                <a:latin typeface="Poppins"/>
                <a:ea typeface="Poppins"/>
                <a:cs typeface="Poppins"/>
                <a:sym typeface="Poppins"/>
              </a:rPr>
              <a:t>Temporal Difference: Temporal Difference (TD) Learning is a model-free reinforcement learning (RL) algorithm that learns by bootstrapping, meaning it updates estimates of future rewards based on incomplete information, using the difference between predicted and actual rewards over time.</a:t>
            </a:r>
          </a:p>
          <a:p>
            <a:pPr algn="ctr">
              <a:lnSpc>
                <a:spcPts val="4635"/>
              </a:lnSpc>
            </a:pPr>
          </a:p>
          <a:p>
            <a:pPr algn="ctr">
              <a:lnSpc>
                <a:spcPts val="4635"/>
              </a:lnSpc>
              <a:spcBef>
                <a:spcPct val="0"/>
              </a:spcBef>
            </a:pPr>
            <a:r>
              <a:rPr lang="en-US" sz="3311">
                <a:solidFill>
                  <a:srgbClr val="FFFFFF"/>
                </a:solidFill>
                <a:latin typeface="Poppins"/>
                <a:ea typeface="Poppins"/>
                <a:cs typeface="Poppins"/>
                <a:sym typeface="Poppins"/>
              </a:rPr>
              <a:t>Q(s,a)←Q(s,a)+α[R(s,a)+γa′max​Q(s′,a′)−Q(s,a)]</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0E022B"/>
        </a:solidFill>
      </p:bgPr>
    </p:bg>
    <p:spTree>
      <p:nvGrpSpPr>
        <p:cNvPr id="1" name=""/>
        <p:cNvGrpSpPr/>
        <p:nvPr/>
      </p:nvGrpSpPr>
      <p:grpSpPr>
        <a:xfrm>
          <a:off x="0" y="0"/>
          <a:ext cx="0" cy="0"/>
          <a:chOff x="0" y="0"/>
          <a:chExt cx="0" cy="0"/>
        </a:xfrm>
      </p:grpSpPr>
      <p:sp>
        <p:nvSpPr>
          <p:cNvPr name="TextBox 2" id="2"/>
          <p:cNvSpPr txBox="true"/>
          <p:nvPr/>
        </p:nvSpPr>
        <p:spPr>
          <a:xfrm rot="0">
            <a:off x="1028700" y="1580592"/>
            <a:ext cx="15132203" cy="6323965"/>
          </a:xfrm>
          <a:prstGeom prst="rect">
            <a:avLst/>
          </a:prstGeom>
        </p:spPr>
        <p:txBody>
          <a:bodyPr anchor="t" rtlCol="false" tIns="0" lIns="0" bIns="0" rIns="0">
            <a:spAutoFit/>
          </a:bodyPr>
          <a:lstStyle/>
          <a:p>
            <a:pPr algn="l">
              <a:lnSpc>
                <a:spcPts val="6999"/>
              </a:lnSpc>
              <a:spcBef>
                <a:spcPct val="0"/>
              </a:spcBef>
            </a:pPr>
            <a:r>
              <a:rPr lang="en-US" b="true" sz="4999">
                <a:solidFill>
                  <a:srgbClr val="FFFFFF"/>
                </a:solidFill>
                <a:latin typeface="Poppins Bold"/>
                <a:ea typeface="Poppins Bold"/>
                <a:cs typeface="Poppins Bold"/>
                <a:sym typeface="Poppins Bold"/>
              </a:rPr>
              <a:t>Bellman’s Equation</a:t>
            </a:r>
          </a:p>
          <a:p>
            <a:pPr algn="ctr">
              <a:lnSpc>
                <a:spcPts val="6019"/>
              </a:lnSpc>
              <a:spcBef>
                <a:spcPct val="0"/>
              </a:spcBef>
            </a:pPr>
          </a:p>
          <a:p>
            <a:pPr algn="just">
              <a:lnSpc>
                <a:spcPts val="4620"/>
              </a:lnSpc>
              <a:spcBef>
                <a:spcPct val="0"/>
              </a:spcBef>
            </a:pPr>
            <a:r>
              <a:rPr lang="en-US" sz="3300">
                <a:solidFill>
                  <a:srgbClr val="FFFFFF"/>
                </a:solidFill>
                <a:latin typeface="Poppins"/>
                <a:ea typeface="Poppins"/>
                <a:cs typeface="Poppins"/>
                <a:sym typeface="Poppins"/>
              </a:rPr>
              <a:t>The Bellman Equation is a fundamental recursive equation in dynamic programming and reinforcement learning that expresses the relationship between the value of a state and the values of its successor states. It is used to compute the optimal value function, which represents the maximum expected reward that can be achieved from any given state, following a certain policy or optimal strategy.</a:t>
            </a:r>
          </a:p>
          <a:p>
            <a:pPr algn="just">
              <a:lnSpc>
                <a:spcPts val="4620"/>
              </a:lnSpc>
              <a:spcBef>
                <a:spcPct val="0"/>
              </a:spcBef>
            </a:pPr>
          </a:p>
          <a:p>
            <a:pPr algn="just">
              <a:lnSpc>
                <a:spcPts val="4620"/>
              </a:lnSpc>
              <a:spcBef>
                <a:spcPct val="0"/>
              </a:spcBef>
            </a:pPr>
            <a:r>
              <a:rPr lang="en-US" sz="3300">
                <a:solidFill>
                  <a:srgbClr val="FFFFFF"/>
                </a:solidFill>
                <a:latin typeface="Poppins"/>
                <a:ea typeface="Poppins"/>
                <a:cs typeface="Poppins"/>
                <a:sym typeface="Poppins"/>
              </a:rPr>
              <a:t>Q(s,a)=R(s,a)+γmaxa​Q(s’,a)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444" r="-10809" b="-16049"/>
            </a:stretch>
          </a:blipFill>
        </p:spPr>
      </p:sp>
      <p:sp>
        <p:nvSpPr>
          <p:cNvPr name="Freeform 3" id="3"/>
          <p:cNvSpPr/>
          <p:nvPr/>
        </p:nvSpPr>
        <p:spPr>
          <a:xfrm flipH="false" flipV="false" rot="0">
            <a:off x="-216279" y="-460097"/>
            <a:ext cx="3362077" cy="3324253"/>
          </a:xfrm>
          <a:custGeom>
            <a:avLst/>
            <a:gdLst/>
            <a:ahLst/>
            <a:cxnLst/>
            <a:rect r="r" b="b" t="t" l="l"/>
            <a:pathLst>
              <a:path h="3324253" w="3362077">
                <a:moveTo>
                  <a:pt x="0" y="0"/>
                </a:moveTo>
                <a:lnTo>
                  <a:pt x="3362077" y="0"/>
                </a:lnTo>
                <a:lnTo>
                  <a:pt x="3362077" y="3324253"/>
                </a:lnTo>
                <a:lnTo>
                  <a:pt x="0" y="3324253"/>
                </a:lnTo>
                <a:lnTo>
                  <a:pt x="0" y="0"/>
                </a:lnTo>
                <a:close/>
              </a:path>
            </a:pathLst>
          </a:custGeom>
          <a:blipFill>
            <a:blip r:embed="rId3">
              <a:alphaModFix amt="18000"/>
            </a:blip>
            <a:stretch>
              <a:fillRect l="0" t="0" r="0" b="0"/>
            </a:stretch>
          </a:blipFill>
        </p:spPr>
      </p:sp>
      <p:sp>
        <p:nvSpPr>
          <p:cNvPr name="Freeform 4" id="4"/>
          <p:cNvSpPr/>
          <p:nvPr/>
        </p:nvSpPr>
        <p:spPr>
          <a:xfrm flipH="false" flipV="false" rot="0">
            <a:off x="3612644" y="7882264"/>
            <a:ext cx="2318608" cy="2292524"/>
          </a:xfrm>
          <a:custGeom>
            <a:avLst/>
            <a:gdLst/>
            <a:ahLst/>
            <a:cxnLst/>
            <a:rect r="r" b="b" t="t" l="l"/>
            <a:pathLst>
              <a:path h="2292524" w="2318608">
                <a:moveTo>
                  <a:pt x="0" y="0"/>
                </a:moveTo>
                <a:lnTo>
                  <a:pt x="2318608" y="0"/>
                </a:lnTo>
                <a:lnTo>
                  <a:pt x="2318608" y="2292523"/>
                </a:lnTo>
                <a:lnTo>
                  <a:pt x="0" y="2292523"/>
                </a:lnTo>
                <a:lnTo>
                  <a:pt x="0" y="0"/>
                </a:lnTo>
                <a:close/>
              </a:path>
            </a:pathLst>
          </a:custGeom>
          <a:blipFill>
            <a:blip r:embed="rId3">
              <a:alphaModFix amt="18000"/>
            </a:blip>
            <a:stretch>
              <a:fillRect l="0" t="0" r="0" b="0"/>
            </a:stretch>
          </a:blipFill>
        </p:spPr>
      </p:sp>
      <p:sp>
        <p:nvSpPr>
          <p:cNvPr name="TextBox 5" id="5"/>
          <p:cNvSpPr txBox="true"/>
          <p:nvPr/>
        </p:nvSpPr>
        <p:spPr>
          <a:xfrm rot="0">
            <a:off x="633816" y="2807006"/>
            <a:ext cx="18288000" cy="7174427"/>
          </a:xfrm>
          <a:prstGeom prst="rect">
            <a:avLst/>
          </a:prstGeom>
        </p:spPr>
        <p:txBody>
          <a:bodyPr anchor="t" rtlCol="false" tIns="0" lIns="0" bIns="0" rIns="0">
            <a:spAutoFit/>
          </a:bodyPr>
          <a:lstStyle/>
          <a:p>
            <a:pPr algn="just">
              <a:lnSpc>
                <a:spcPts val="3559"/>
              </a:lnSpc>
            </a:pPr>
            <a:r>
              <a:rPr lang="en-US" sz="2542">
                <a:solidFill>
                  <a:srgbClr val="FFFFFF"/>
                </a:solidFill>
                <a:latin typeface="Poppins"/>
                <a:ea typeface="Poppins"/>
                <a:cs typeface="Poppins"/>
                <a:sym typeface="Poppins"/>
              </a:rPr>
              <a:t>1. Initialize Q-Learning table with all zeros or with small random values</a:t>
            </a:r>
          </a:p>
          <a:p>
            <a:pPr algn="just">
              <a:lnSpc>
                <a:spcPts val="3559"/>
              </a:lnSpc>
            </a:pPr>
            <a:r>
              <a:rPr lang="en-US" sz="2542">
                <a:solidFill>
                  <a:srgbClr val="FFFFFF"/>
                </a:solidFill>
                <a:latin typeface="Poppins"/>
                <a:ea typeface="Poppins"/>
                <a:cs typeface="Poppins"/>
                <a:sym typeface="Poppins"/>
              </a:rPr>
              <a:t>   - Size of Q-Lerning Table &lt;- [number of states] x [number of actions]</a:t>
            </a:r>
          </a:p>
          <a:p>
            <a:pPr algn="just">
              <a:lnSpc>
                <a:spcPts val="3559"/>
              </a:lnSpc>
            </a:pPr>
            <a:r>
              <a:rPr lang="en-US" sz="2542">
                <a:solidFill>
                  <a:srgbClr val="FFFFFF"/>
                </a:solidFill>
                <a:latin typeface="Poppins"/>
                <a:ea typeface="Poppins"/>
                <a:cs typeface="Poppins"/>
                <a:sym typeface="Poppins"/>
              </a:rPr>
              <a:t>   - Q[state][action] represents the value of taking action in that state</a:t>
            </a:r>
          </a:p>
          <a:p>
            <a:pPr algn="just">
              <a:lnSpc>
                <a:spcPts val="3559"/>
              </a:lnSpc>
            </a:pPr>
          </a:p>
          <a:p>
            <a:pPr algn="just">
              <a:lnSpc>
                <a:spcPts val="3559"/>
              </a:lnSpc>
            </a:pPr>
            <a:r>
              <a:rPr lang="en-US" sz="2542">
                <a:solidFill>
                  <a:srgbClr val="FFFFFF"/>
                </a:solidFill>
                <a:latin typeface="Poppins"/>
                <a:ea typeface="Poppins"/>
                <a:cs typeface="Poppins"/>
                <a:sym typeface="Poppins"/>
              </a:rPr>
              <a:t>2. For each episode(epoch):</a:t>
            </a:r>
          </a:p>
          <a:p>
            <a:pPr algn="just">
              <a:lnSpc>
                <a:spcPts val="3559"/>
              </a:lnSpc>
            </a:pPr>
            <a:r>
              <a:rPr lang="en-US" sz="2542">
                <a:solidFill>
                  <a:srgbClr val="FFFFFF"/>
                </a:solidFill>
                <a:latin typeface="Poppins"/>
                <a:ea typeface="Poppins"/>
                <a:cs typeface="Poppins"/>
                <a:sym typeface="Poppins"/>
              </a:rPr>
              <a:t>   - Initialize the starting state (i.e. usually current state)</a:t>
            </a:r>
          </a:p>
          <a:p>
            <a:pPr algn="just">
              <a:lnSpc>
                <a:spcPts val="3559"/>
              </a:lnSpc>
            </a:pPr>
          </a:p>
          <a:p>
            <a:pPr algn="just">
              <a:lnSpc>
                <a:spcPts val="3559"/>
              </a:lnSpc>
            </a:pPr>
            <a:r>
              <a:rPr lang="en-US" sz="2542">
                <a:solidFill>
                  <a:srgbClr val="FFFFFF"/>
                </a:solidFill>
                <a:latin typeface="Poppins"/>
                <a:ea typeface="Poppins"/>
                <a:cs typeface="Poppins"/>
                <a:sym typeface="Poppins"/>
              </a:rPr>
              <a:t>3. Repeat until the episode(epoch) is completed:</a:t>
            </a:r>
          </a:p>
          <a:p>
            <a:pPr algn="just">
              <a:lnSpc>
                <a:spcPts val="3559"/>
              </a:lnSpc>
            </a:pPr>
            <a:r>
              <a:rPr lang="en-US" sz="2542">
                <a:solidFill>
                  <a:srgbClr val="FFFFFF"/>
                </a:solidFill>
                <a:latin typeface="Poppins"/>
                <a:ea typeface="Poppins"/>
                <a:cs typeface="Poppins"/>
                <a:sym typeface="Poppins"/>
              </a:rPr>
              <a:t>   a. Choose an action in the current state:</a:t>
            </a:r>
          </a:p>
          <a:p>
            <a:pPr algn="just">
              <a:lnSpc>
                <a:spcPts val="3559"/>
              </a:lnSpc>
            </a:pPr>
            <a:r>
              <a:rPr lang="en-US" sz="2542">
                <a:solidFill>
                  <a:srgbClr val="FFFFFF"/>
                </a:solidFill>
                <a:latin typeface="Poppins"/>
                <a:ea typeface="Poppins"/>
                <a:cs typeface="Poppins"/>
                <a:sym typeface="Poppins"/>
              </a:rPr>
              <a:t>      - Use an exploration strategy, like (here ε-greedy):</a:t>
            </a:r>
          </a:p>
          <a:p>
            <a:pPr algn="just">
              <a:lnSpc>
                <a:spcPts val="3559"/>
              </a:lnSpc>
            </a:pPr>
            <a:r>
              <a:rPr lang="en-US" sz="2542">
                <a:solidFill>
                  <a:srgbClr val="FFFFFF"/>
                </a:solidFill>
                <a:latin typeface="Poppins"/>
                <a:ea typeface="Poppins"/>
                <a:cs typeface="Poppins"/>
                <a:sym typeface="Poppins"/>
              </a:rPr>
              <a:t>         - With probability ε, choose a random action (exploration)</a:t>
            </a:r>
          </a:p>
          <a:p>
            <a:pPr algn="just">
              <a:lnSpc>
                <a:spcPts val="3559"/>
              </a:lnSpc>
            </a:pPr>
            <a:r>
              <a:rPr lang="en-US" sz="2542">
                <a:solidFill>
                  <a:srgbClr val="FFFFFF"/>
                </a:solidFill>
                <a:latin typeface="Poppins"/>
                <a:ea typeface="Poppins"/>
                <a:cs typeface="Poppins"/>
                <a:sym typeface="Poppins"/>
              </a:rPr>
              <a:t>         - With probability 1-ε, choose the action with the highest Q-value (exploitation)</a:t>
            </a:r>
          </a:p>
          <a:p>
            <a:pPr algn="just">
              <a:lnSpc>
                <a:spcPts val="3559"/>
              </a:lnSpc>
            </a:pPr>
          </a:p>
          <a:p>
            <a:pPr algn="just">
              <a:lnSpc>
                <a:spcPts val="3559"/>
              </a:lnSpc>
            </a:pPr>
            <a:r>
              <a:rPr lang="en-US" sz="2542">
                <a:solidFill>
                  <a:srgbClr val="FFFFFF"/>
                </a:solidFill>
                <a:latin typeface="Poppins"/>
                <a:ea typeface="Poppins"/>
                <a:cs typeface="Poppins"/>
                <a:sym typeface="Poppins"/>
              </a:rPr>
              <a:t>   b. Take the chosen action and observe the reward (reward) and the new state (new_state)</a:t>
            </a:r>
          </a:p>
          <a:p>
            <a:pPr algn="just">
              <a:lnSpc>
                <a:spcPts val="3559"/>
              </a:lnSpc>
            </a:pPr>
          </a:p>
          <a:p>
            <a:pPr algn="just">
              <a:lnSpc>
                <a:spcPts val="3559"/>
              </a:lnSpc>
              <a:spcBef>
                <a:spcPct val="0"/>
              </a:spcBef>
            </a:pPr>
            <a:r>
              <a:rPr lang="en-US" sz="2542">
                <a:solidFill>
                  <a:srgbClr val="FFFFFF"/>
                </a:solidFill>
                <a:latin typeface="Poppins"/>
                <a:ea typeface="Poppins"/>
                <a:cs typeface="Poppins"/>
                <a:sym typeface="Poppins"/>
              </a:rPr>
              <a:t>   </a:t>
            </a:r>
          </a:p>
        </p:txBody>
      </p:sp>
      <p:sp>
        <p:nvSpPr>
          <p:cNvPr name="TextBox 6" id="6"/>
          <p:cNvSpPr txBox="true"/>
          <p:nvPr/>
        </p:nvSpPr>
        <p:spPr>
          <a:xfrm rot="0">
            <a:off x="937554" y="500454"/>
            <a:ext cx="5009456" cy="1069521"/>
          </a:xfrm>
          <a:prstGeom prst="rect">
            <a:avLst/>
          </a:prstGeom>
        </p:spPr>
        <p:txBody>
          <a:bodyPr anchor="t" rtlCol="false" tIns="0" lIns="0" bIns="0" rIns="0">
            <a:spAutoFit/>
          </a:bodyPr>
          <a:lstStyle/>
          <a:p>
            <a:pPr algn="ctr">
              <a:lnSpc>
                <a:spcPts val="8250"/>
              </a:lnSpc>
              <a:spcBef>
                <a:spcPct val="0"/>
              </a:spcBef>
            </a:pPr>
            <a:r>
              <a:rPr lang="en-US" b="true" sz="5892">
                <a:solidFill>
                  <a:srgbClr val="FFFFFF"/>
                </a:solidFill>
                <a:latin typeface="Poppins Bold"/>
                <a:ea typeface="Poppins Bold"/>
                <a:cs typeface="Poppins Bold"/>
                <a:sym typeface="Poppins Bold"/>
              </a:rPr>
              <a:t>Psuedo Code</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0E022B"/>
        </a:solidFill>
      </p:bgPr>
    </p:bg>
    <p:spTree>
      <p:nvGrpSpPr>
        <p:cNvPr id="1" name=""/>
        <p:cNvGrpSpPr/>
        <p:nvPr/>
      </p:nvGrpSpPr>
      <p:grpSpPr>
        <a:xfrm>
          <a:off x="0" y="0"/>
          <a:ext cx="0" cy="0"/>
          <a:chOff x="0" y="0"/>
          <a:chExt cx="0" cy="0"/>
        </a:xfrm>
      </p:grpSpPr>
      <p:sp>
        <p:nvSpPr>
          <p:cNvPr name="TextBox 2" id="2"/>
          <p:cNvSpPr txBox="true"/>
          <p:nvPr/>
        </p:nvSpPr>
        <p:spPr>
          <a:xfrm rot="0">
            <a:off x="0" y="933450"/>
            <a:ext cx="18288000" cy="7074534"/>
          </a:xfrm>
          <a:prstGeom prst="rect">
            <a:avLst/>
          </a:prstGeom>
        </p:spPr>
        <p:txBody>
          <a:bodyPr anchor="t" rtlCol="false" tIns="0" lIns="0" bIns="0" rIns="0">
            <a:spAutoFit/>
          </a:bodyPr>
          <a:lstStyle/>
          <a:p>
            <a:pPr algn="ctr">
              <a:lnSpc>
                <a:spcPts val="4340"/>
              </a:lnSpc>
              <a:spcBef>
                <a:spcPct val="0"/>
              </a:spcBef>
            </a:pPr>
            <a:r>
              <a:rPr lang="en-US" b="true" sz="3100">
                <a:solidFill>
                  <a:srgbClr val="000000"/>
                </a:solidFill>
                <a:latin typeface="Poppins Bold"/>
                <a:ea typeface="Poppins Bold"/>
                <a:cs typeface="Poppins Bold"/>
                <a:sym typeface="Poppins Bold"/>
              </a:rPr>
              <a:t>b. Take the chosen action and observe the reward (reward) and the new state (new_state)</a:t>
            </a:r>
          </a:p>
          <a:p>
            <a:pPr algn="ctr">
              <a:lnSpc>
                <a:spcPts val="4340"/>
              </a:lnSpc>
              <a:spcBef>
                <a:spcPct val="0"/>
              </a:spcBef>
            </a:pPr>
            <a:r>
              <a:rPr lang="en-US" b="true" sz="3100">
                <a:solidFill>
                  <a:srgbClr val="000000"/>
                </a:solidFill>
                <a:latin typeface="Poppins Bold"/>
                <a:ea typeface="Poppins Bold"/>
                <a:cs typeface="Poppins Bold"/>
                <a:sym typeface="Poppins Bold"/>
              </a:rPr>
              <a:t> c. Update the Q-value for the current state and action:</a:t>
            </a:r>
          </a:p>
          <a:p>
            <a:pPr algn="ctr">
              <a:lnSpc>
                <a:spcPts val="4340"/>
              </a:lnSpc>
              <a:spcBef>
                <a:spcPct val="0"/>
              </a:spcBef>
            </a:pPr>
            <a:r>
              <a:rPr lang="en-US" b="true" sz="3100">
                <a:solidFill>
                  <a:srgbClr val="000000"/>
                </a:solidFill>
                <a:latin typeface="Poppins Bold"/>
                <a:ea typeface="Poppins Bold"/>
                <a:cs typeface="Poppins Bold"/>
                <a:sym typeface="Poppins Bold"/>
              </a:rPr>
              <a:t> - Q[current_state][action] = Q[current_state][action] + α * (reward + γ * max(Q[new_state][a]) - Q[current_state][action])</a:t>
            </a:r>
          </a:p>
          <a:p>
            <a:pPr algn="ctr">
              <a:lnSpc>
                <a:spcPts val="4340"/>
              </a:lnSpc>
              <a:spcBef>
                <a:spcPct val="0"/>
              </a:spcBef>
            </a:pPr>
            <a:r>
              <a:rPr lang="en-US" b="true" sz="3100">
                <a:solidFill>
                  <a:srgbClr val="000000"/>
                </a:solidFill>
                <a:latin typeface="Poppins Bold"/>
                <a:ea typeface="Poppins Bold"/>
                <a:cs typeface="Poppins Bold"/>
                <a:sym typeface="Poppins Bold"/>
              </a:rPr>
              <a:t> where:</a:t>
            </a:r>
          </a:p>
          <a:p>
            <a:pPr algn="ctr">
              <a:lnSpc>
                <a:spcPts val="4340"/>
              </a:lnSpc>
              <a:spcBef>
                <a:spcPct val="0"/>
              </a:spcBef>
            </a:pPr>
            <a:r>
              <a:rPr lang="en-US" b="true" sz="3100">
                <a:solidFill>
                  <a:srgbClr val="000000"/>
                </a:solidFill>
                <a:latin typeface="Poppins Bold"/>
                <a:ea typeface="Poppins Bold"/>
                <a:cs typeface="Poppins Bold"/>
                <a:sym typeface="Poppins Bold"/>
              </a:rPr>
              <a:t> - α is the learning rate (controls how much the Q-values are updated)</a:t>
            </a:r>
          </a:p>
          <a:p>
            <a:pPr algn="ctr">
              <a:lnSpc>
                <a:spcPts val="4340"/>
              </a:lnSpc>
              <a:spcBef>
                <a:spcPct val="0"/>
              </a:spcBef>
            </a:pPr>
            <a:r>
              <a:rPr lang="en-US" b="true" sz="3100">
                <a:solidFill>
                  <a:srgbClr val="000000"/>
                </a:solidFill>
                <a:latin typeface="Poppins Bold"/>
                <a:ea typeface="Poppins Bold"/>
                <a:cs typeface="Poppins Bold"/>
                <a:sym typeface="Poppins Bold"/>
              </a:rPr>
              <a:t> - γ is the discount factor (controls the importance of future rewards)</a:t>
            </a:r>
          </a:p>
          <a:p>
            <a:pPr algn="ctr">
              <a:lnSpc>
                <a:spcPts val="4340"/>
              </a:lnSpc>
              <a:spcBef>
                <a:spcPct val="0"/>
              </a:spcBef>
            </a:pPr>
            <a:r>
              <a:rPr lang="en-US" b="true" sz="3100">
                <a:solidFill>
                  <a:srgbClr val="000000"/>
                </a:solidFill>
                <a:latin typeface="Poppins Bold"/>
                <a:ea typeface="Poppins Bold"/>
                <a:cs typeface="Poppins Bold"/>
                <a:sym typeface="Poppins Bold"/>
              </a:rPr>
              <a:t> - max(Q[new_state][a]) is the maximum Q-value for the next state across all actions a</a:t>
            </a:r>
          </a:p>
          <a:p>
            <a:pPr algn="ctr">
              <a:lnSpc>
                <a:spcPts val="4340"/>
              </a:lnSpc>
              <a:spcBef>
                <a:spcPct val="0"/>
              </a:spcBef>
            </a:pPr>
            <a:r>
              <a:rPr lang="en-US" b="true" sz="3100">
                <a:solidFill>
                  <a:srgbClr val="000000"/>
                </a:solidFill>
                <a:latin typeface="Poppins Bold"/>
                <a:ea typeface="Poppins Bold"/>
                <a:cs typeface="Poppins Bold"/>
                <a:sym typeface="Poppins Bold"/>
              </a:rPr>
              <a:t> d. Update the current_state to the new_state</a:t>
            </a:r>
          </a:p>
          <a:p>
            <a:pPr algn="ctr">
              <a:lnSpc>
                <a:spcPts val="4340"/>
              </a:lnSpc>
              <a:spcBef>
                <a:spcPct val="0"/>
              </a:spcBef>
            </a:pPr>
            <a:r>
              <a:rPr lang="en-US" b="true" sz="3100">
                <a:solidFill>
                  <a:srgbClr val="000000"/>
                </a:solidFill>
                <a:latin typeface="Poppins Bold"/>
                <a:ea typeface="Poppins Bold"/>
                <a:cs typeface="Poppins Bold"/>
                <a:sym typeface="Poppins Bold"/>
              </a:rPr>
              <a:t>4. End of episode</a:t>
            </a:r>
          </a:p>
          <a:p>
            <a:pPr algn="ctr">
              <a:lnSpc>
                <a:spcPts val="4340"/>
              </a:lnSpc>
              <a:spcBef>
                <a:spcPct val="0"/>
              </a:spcBef>
            </a:pPr>
            <a:r>
              <a:rPr lang="en-US" b="true" sz="3100">
                <a:solidFill>
                  <a:srgbClr val="000000"/>
                </a:solidFill>
                <a:latin typeface="Poppins Bold"/>
                <a:ea typeface="Poppins Bold"/>
                <a:cs typeface="Poppins Bold"/>
                <a:sym typeface="Poppins Bold"/>
              </a:rPr>
              <a:t>5. Repeat until convergence or a stopping criterion is met (e.g., a fixed number of episodes or no further significant updates in Q-values)</a:t>
            </a:r>
          </a:p>
        </p:txBody>
      </p:sp>
      <p:sp>
        <p:nvSpPr>
          <p:cNvPr name="TextBox 3" id="3"/>
          <p:cNvSpPr txBox="true"/>
          <p:nvPr/>
        </p:nvSpPr>
        <p:spPr>
          <a:xfrm rot="0">
            <a:off x="0" y="952500"/>
            <a:ext cx="18288000" cy="6174739"/>
          </a:xfrm>
          <a:prstGeom prst="rect">
            <a:avLst/>
          </a:prstGeom>
        </p:spPr>
        <p:txBody>
          <a:bodyPr anchor="t" rtlCol="false" tIns="0" lIns="0" bIns="0" rIns="0">
            <a:spAutoFit/>
          </a:bodyPr>
          <a:lstStyle/>
          <a:p>
            <a:pPr algn="ctr">
              <a:lnSpc>
                <a:spcPts val="4060"/>
              </a:lnSpc>
              <a:spcBef>
                <a:spcPct val="0"/>
              </a:spcBef>
            </a:pPr>
            <a:r>
              <a:rPr lang="en-US" sz="2900">
                <a:solidFill>
                  <a:srgbClr val="000000"/>
                </a:solidFill>
                <a:latin typeface="Poppins"/>
                <a:ea typeface="Poppins"/>
                <a:cs typeface="Poppins"/>
                <a:sym typeface="Poppins"/>
              </a:rPr>
              <a:t> b. Take the chosen action and observe the reward (reward) and the new state (new_state)</a:t>
            </a:r>
          </a:p>
          <a:p>
            <a:pPr algn="ctr">
              <a:lnSpc>
                <a:spcPts val="4060"/>
              </a:lnSpc>
              <a:spcBef>
                <a:spcPct val="0"/>
              </a:spcBef>
            </a:pPr>
            <a:r>
              <a:rPr lang="en-US" sz="2900">
                <a:solidFill>
                  <a:srgbClr val="000000"/>
                </a:solidFill>
                <a:latin typeface="Poppins"/>
                <a:ea typeface="Poppins"/>
                <a:cs typeface="Poppins"/>
                <a:sym typeface="Poppins"/>
              </a:rPr>
              <a:t> c. Update the Q-value for the current state and action:</a:t>
            </a:r>
          </a:p>
          <a:p>
            <a:pPr algn="ctr">
              <a:lnSpc>
                <a:spcPts val="4060"/>
              </a:lnSpc>
              <a:spcBef>
                <a:spcPct val="0"/>
              </a:spcBef>
            </a:pPr>
            <a:r>
              <a:rPr lang="en-US" sz="2900">
                <a:solidFill>
                  <a:srgbClr val="000000"/>
                </a:solidFill>
                <a:latin typeface="Poppins"/>
                <a:ea typeface="Poppins"/>
                <a:cs typeface="Poppins"/>
                <a:sym typeface="Poppins"/>
              </a:rPr>
              <a:t> - Q[current_state][action] = Q[current_state][action] + α * (reward + γ * max(Q[new_state][a]) - Q[current_state][action])</a:t>
            </a:r>
          </a:p>
          <a:p>
            <a:pPr algn="ctr">
              <a:lnSpc>
                <a:spcPts val="4060"/>
              </a:lnSpc>
              <a:spcBef>
                <a:spcPct val="0"/>
              </a:spcBef>
            </a:pPr>
            <a:r>
              <a:rPr lang="en-US" sz="2900">
                <a:solidFill>
                  <a:srgbClr val="000000"/>
                </a:solidFill>
                <a:latin typeface="Poppins"/>
                <a:ea typeface="Poppins"/>
                <a:cs typeface="Poppins"/>
                <a:sym typeface="Poppins"/>
              </a:rPr>
              <a:t> where:</a:t>
            </a:r>
          </a:p>
          <a:p>
            <a:pPr algn="ctr">
              <a:lnSpc>
                <a:spcPts val="4060"/>
              </a:lnSpc>
              <a:spcBef>
                <a:spcPct val="0"/>
              </a:spcBef>
            </a:pPr>
            <a:r>
              <a:rPr lang="en-US" sz="2900">
                <a:solidFill>
                  <a:srgbClr val="000000"/>
                </a:solidFill>
                <a:latin typeface="Poppins"/>
                <a:ea typeface="Poppins"/>
                <a:cs typeface="Poppins"/>
                <a:sym typeface="Poppins"/>
              </a:rPr>
              <a:t> - α is the learning rate (controls how much the Q-values are updated)</a:t>
            </a:r>
          </a:p>
          <a:p>
            <a:pPr algn="ctr">
              <a:lnSpc>
                <a:spcPts val="4060"/>
              </a:lnSpc>
              <a:spcBef>
                <a:spcPct val="0"/>
              </a:spcBef>
            </a:pPr>
            <a:r>
              <a:rPr lang="en-US" sz="2900">
                <a:solidFill>
                  <a:srgbClr val="000000"/>
                </a:solidFill>
                <a:latin typeface="Poppins"/>
                <a:ea typeface="Poppins"/>
                <a:cs typeface="Poppins"/>
                <a:sym typeface="Poppins"/>
              </a:rPr>
              <a:t> - γ is the discount factor (controls the importance of future rewards)</a:t>
            </a:r>
          </a:p>
          <a:p>
            <a:pPr algn="ctr">
              <a:lnSpc>
                <a:spcPts val="4060"/>
              </a:lnSpc>
              <a:spcBef>
                <a:spcPct val="0"/>
              </a:spcBef>
            </a:pPr>
            <a:r>
              <a:rPr lang="en-US" sz="2900">
                <a:solidFill>
                  <a:srgbClr val="000000"/>
                </a:solidFill>
                <a:latin typeface="Poppins"/>
                <a:ea typeface="Poppins"/>
                <a:cs typeface="Poppins"/>
                <a:sym typeface="Poppins"/>
              </a:rPr>
              <a:t> - max(Q[new_state][a]) is the maximum Q-value for the next state across all actions a</a:t>
            </a:r>
          </a:p>
          <a:p>
            <a:pPr algn="ctr">
              <a:lnSpc>
                <a:spcPts val="4060"/>
              </a:lnSpc>
              <a:spcBef>
                <a:spcPct val="0"/>
              </a:spcBef>
            </a:pPr>
            <a:r>
              <a:rPr lang="en-US" sz="2900">
                <a:solidFill>
                  <a:srgbClr val="000000"/>
                </a:solidFill>
                <a:latin typeface="Poppins"/>
                <a:ea typeface="Poppins"/>
                <a:cs typeface="Poppins"/>
                <a:sym typeface="Poppins"/>
              </a:rPr>
              <a:t> d. Update the current_state to the new_state</a:t>
            </a:r>
          </a:p>
          <a:p>
            <a:pPr algn="ctr">
              <a:lnSpc>
                <a:spcPts val="4060"/>
              </a:lnSpc>
              <a:spcBef>
                <a:spcPct val="0"/>
              </a:spcBef>
            </a:pPr>
            <a:r>
              <a:rPr lang="en-US" sz="2900">
                <a:solidFill>
                  <a:srgbClr val="000000"/>
                </a:solidFill>
                <a:latin typeface="Poppins"/>
                <a:ea typeface="Poppins"/>
                <a:cs typeface="Poppins"/>
                <a:sym typeface="Poppins"/>
              </a:rPr>
              <a:t>4. End of episode</a:t>
            </a:r>
          </a:p>
          <a:p>
            <a:pPr algn="ctr">
              <a:lnSpc>
                <a:spcPts val="4060"/>
              </a:lnSpc>
              <a:spcBef>
                <a:spcPct val="0"/>
              </a:spcBef>
            </a:pPr>
            <a:r>
              <a:rPr lang="en-US" sz="2900">
                <a:solidFill>
                  <a:srgbClr val="000000"/>
                </a:solidFill>
                <a:latin typeface="Poppins"/>
                <a:ea typeface="Poppins"/>
                <a:cs typeface="Poppins"/>
                <a:sym typeface="Poppins"/>
              </a:rPr>
              <a:t>5. Repeat until convergence or a stopping criterion is met (e.g., a fixed number of episodes or no further significant updates in Q-values)</a:t>
            </a:r>
          </a:p>
        </p:txBody>
      </p:sp>
      <p:sp>
        <p:nvSpPr>
          <p:cNvPr name="TextBox 4" id="4"/>
          <p:cNvSpPr txBox="true"/>
          <p:nvPr/>
        </p:nvSpPr>
        <p:spPr>
          <a:xfrm rot="0">
            <a:off x="0" y="942975"/>
            <a:ext cx="18288000" cy="6410324"/>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Poppins Bold"/>
                <a:ea typeface="Poppins Bold"/>
                <a:cs typeface="Poppins Bold"/>
                <a:sym typeface="Poppins Bold"/>
              </a:rPr>
              <a:t>b. Take the chosen action and observe the reward (reward) and the new state (new_state)</a:t>
            </a:r>
          </a:p>
          <a:p>
            <a:pPr algn="ctr">
              <a:lnSpc>
                <a:spcPts val="4200"/>
              </a:lnSpc>
              <a:spcBef>
                <a:spcPct val="0"/>
              </a:spcBef>
            </a:pPr>
            <a:r>
              <a:rPr lang="en-US" b="true" sz="3000">
                <a:solidFill>
                  <a:srgbClr val="000000"/>
                </a:solidFill>
                <a:latin typeface="Poppins Bold"/>
                <a:ea typeface="Poppins Bold"/>
                <a:cs typeface="Poppins Bold"/>
                <a:sym typeface="Poppins Bold"/>
              </a:rPr>
              <a:t> c. Update the Q-value for the current state and action:</a:t>
            </a:r>
          </a:p>
          <a:p>
            <a:pPr algn="ctr">
              <a:lnSpc>
                <a:spcPts val="4200"/>
              </a:lnSpc>
              <a:spcBef>
                <a:spcPct val="0"/>
              </a:spcBef>
            </a:pPr>
            <a:r>
              <a:rPr lang="en-US" b="true" sz="3000">
                <a:solidFill>
                  <a:srgbClr val="000000"/>
                </a:solidFill>
                <a:latin typeface="Poppins Bold"/>
                <a:ea typeface="Poppins Bold"/>
                <a:cs typeface="Poppins Bold"/>
                <a:sym typeface="Poppins Bold"/>
              </a:rPr>
              <a:t> - Q[current_state][action] = Q[current_state][action] + α * (reward + γ * max(Q[new_state][a]) - Q[current_state][action])</a:t>
            </a:r>
          </a:p>
          <a:p>
            <a:pPr algn="ctr">
              <a:lnSpc>
                <a:spcPts val="4200"/>
              </a:lnSpc>
              <a:spcBef>
                <a:spcPct val="0"/>
              </a:spcBef>
            </a:pPr>
            <a:r>
              <a:rPr lang="en-US" b="true" sz="3000">
                <a:solidFill>
                  <a:srgbClr val="000000"/>
                </a:solidFill>
                <a:latin typeface="Poppins Bold"/>
                <a:ea typeface="Poppins Bold"/>
                <a:cs typeface="Poppins Bold"/>
                <a:sym typeface="Poppins Bold"/>
              </a:rPr>
              <a:t> where:</a:t>
            </a:r>
          </a:p>
          <a:p>
            <a:pPr algn="ctr">
              <a:lnSpc>
                <a:spcPts val="4200"/>
              </a:lnSpc>
              <a:spcBef>
                <a:spcPct val="0"/>
              </a:spcBef>
            </a:pPr>
            <a:r>
              <a:rPr lang="en-US" b="true" sz="3000">
                <a:solidFill>
                  <a:srgbClr val="000000"/>
                </a:solidFill>
                <a:latin typeface="Poppins Bold"/>
                <a:ea typeface="Poppins Bold"/>
                <a:cs typeface="Poppins Bold"/>
                <a:sym typeface="Poppins Bold"/>
              </a:rPr>
              <a:t> - α is the learning rate (controls how much the Q-values are updated)</a:t>
            </a:r>
          </a:p>
          <a:p>
            <a:pPr algn="ctr">
              <a:lnSpc>
                <a:spcPts val="4200"/>
              </a:lnSpc>
              <a:spcBef>
                <a:spcPct val="0"/>
              </a:spcBef>
            </a:pPr>
            <a:r>
              <a:rPr lang="en-US" b="true" sz="3000">
                <a:solidFill>
                  <a:srgbClr val="000000"/>
                </a:solidFill>
                <a:latin typeface="Poppins Bold"/>
                <a:ea typeface="Poppins Bold"/>
                <a:cs typeface="Poppins Bold"/>
                <a:sym typeface="Poppins Bold"/>
              </a:rPr>
              <a:t> - γ is the discount factor (controls the importance of future rewards)</a:t>
            </a:r>
          </a:p>
          <a:p>
            <a:pPr algn="ctr">
              <a:lnSpc>
                <a:spcPts val="4200"/>
              </a:lnSpc>
              <a:spcBef>
                <a:spcPct val="0"/>
              </a:spcBef>
            </a:pPr>
            <a:r>
              <a:rPr lang="en-US" b="true" sz="3000">
                <a:solidFill>
                  <a:srgbClr val="000000"/>
                </a:solidFill>
                <a:latin typeface="Poppins Bold"/>
                <a:ea typeface="Poppins Bold"/>
                <a:cs typeface="Poppins Bold"/>
                <a:sym typeface="Poppins Bold"/>
              </a:rPr>
              <a:t> - max(Q[new_state][a]) is the maximum Q-value for the next state across all actions a</a:t>
            </a:r>
          </a:p>
          <a:p>
            <a:pPr algn="ctr">
              <a:lnSpc>
                <a:spcPts val="4200"/>
              </a:lnSpc>
              <a:spcBef>
                <a:spcPct val="0"/>
              </a:spcBef>
            </a:pPr>
            <a:r>
              <a:rPr lang="en-US" b="true" sz="3000">
                <a:solidFill>
                  <a:srgbClr val="000000"/>
                </a:solidFill>
                <a:latin typeface="Poppins Bold"/>
                <a:ea typeface="Poppins Bold"/>
                <a:cs typeface="Poppins Bold"/>
                <a:sym typeface="Poppins Bold"/>
              </a:rPr>
              <a:t> d. Update the current_state to the new_state</a:t>
            </a:r>
          </a:p>
          <a:p>
            <a:pPr algn="ctr">
              <a:lnSpc>
                <a:spcPts val="4200"/>
              </a:lnSpc>
              <a:spcBef>
                <a:spcPct val="0"/>
              </a:spcBef>
            </a:pPr>
            <a:r>
              <a:rPr lang="en-US" b="true" sz="3000">
                <a:solidFill>
                  <a:srgbClr val="000000"/>
                </a:solidFill>
                <a:latin typeface="Poppins Bold"/>
                <a:ea typeface="Poppins Bold"/>
                <a:cs typeface="Poppins Bold"/>
                <a:sym typeface="Poppins Bold"/>
              </a:rPr>
              <a:t>4. End of episode</a:t>
            </a:r>
          </a:p>
          <a:p>
            <a:pPr algn="ctr">
              <a:lnSpc>
                <a:spcPts val="4200"/>
              </a:lnSpc>
              <a:spcBef>
                <a:spcPct val="0"/>
              </a:spcBef>
            </a:pPr>
            <a:r>
              <a:rPr lang="en-US" b="true" sz="3000">
                <a:solidFill>
                  <a:srgbClr val="000000"/>
                </a:solidFill>
                <a:latin typeface="Poppins Bold"/>
                <a:ea typeface="Poppins Bold"/>
                <a:cs typeface="Poppins Bold"/>
                <a:sym typeface="Poppins Bold"/>
              </a:rPr>
              <a:t>5. Repeat until convergence or a stopping criterion is met (e.g., a fixed number of episodes or no further significant updates in Q-values)</a:t>
            </a:r>
          </a:p>
        </p:txBody>
      </p:sp>
      <p:sp>
        <p:nvSpPr>
          <p:cNvPr name="TextBox 5" id="5"/>
          <p:cNvSpPr txBox="true"/>
          <p:nvPr/>
        </p:nvSpPr>
        <p:spPr>
          <a:xfrm rot="0">
            <a:off x="655750" y="2993828"/>
            <a:ext cx="16837874" cy="6720910"/>
          </a:xfrm>
          <a:prstGeom prst="rect">
            <a:avLst/>
          </a:prstGeom>
        </p:spPr>
        <p:txBody>
          <a:bodyPr anchor="t" rtlCol="false" tIns="0" lIns="0" bIns="0" rIns="0">
            <a:spAutoFit/>
          </a:bodyPr>
          <a:lstStyle/>
          <a:p>
            <a:pPr algn="just">
              <a:lnSpc>
                <a:spcPts val="3534"/>
              </a:lnSpc>
            </a:pPr>
            <a:r>
              <a:rPr lang="en-US" sz="2524">
                <a:solidFill>
                  <a:srgbClr val="FFFFFF"/>
                </a:solidFill>
                <a:latin typeface="Poppins"/>
                <a:ea typeface="Poppins"/>
                <a:cs typeface="Poppins"/>
                <a:sym typeface="Poppins"/>
              </a:rPr>
              <a:t>1.</a:t>
            </a:r>
            <a:r>
              <a:rPr lang="en-US" sz="2524">
                <a:solidFill>
                  <a:srgbClr val="FFFFFF"/>
                </a:solidFill>
                <a:latin typeface="Poppins"/>
                <a:ea typeface="Poppins"/>
                <a:cs typeface="Poppins"/>
                <a:sym typeface="Poppins"/>
              </a:rPr>
              <a:t>   c. Update the Q-value for the current state and action:</a:t>
            </a:r>
          </a:p>
          <a:p>
            <a:pPr algn="just">
              <a:lnSpc>
                <a:spcPts val="3534"/>
              </a:lnSpc>
            </a:pPr>
            <a:r>
              <a:rPr lang="en-US" sz="2524">
                <a:solidFill>
                  <a:srgbClr val="FFFFFF"/>
                </a:solidFill>
                <a:latin typeface="Poppins"/>
                <a:ea typeface="Poppins"/>
                <a:cs typeface="Poppins"/>
                <a:sym typeface="Poppins"/>
              </a:rPr>
              <a:t>      - Q[current_state][action] = Q[current_state][action] + α * (reward + γ * max(Q[new_state][a]) - Q[current_state][action])</a:t>
            </a:r>
          </a:p>
          <a:p>
            <a:pPr algn="just">
              <a:lnSpc>
                <a:spcPts val="3534"/>
              </a:lnSpc>
            </a:pPr>
            <a:r>
              <a:rPr lang="en-US" sz="2524">
                <a:solidFill>
                  <a:srgbClr val="FFFFFF"/>
                </a:solidFill>
                <a:latin typeface="Poppins"/>
                <a:ea typeface="Poppins"/>
                <a:cs typeface="Poppins"/>
                <a:sym typeface="Poppins"/>
              </a:rPr>
              <a:t>      where:</a:t>
            </a:r>
          </a:p>
          <a:p>
            <a:pPr algn="just">
              <a:lnSpc>
                <a:spcPts val="3534"/>
              </a:lnSpc>
            </a:pPr>
            <a:r>
              <a:rPr lang="en-US" sz="2524">
                <a:solidFill>
                  <a:srgbClr val="FFFFFF"/>
                </a:solidFill>
                <a:latin typeface="Poppins"/>
                <a:ea typeface="Poppins"/>
                <a:cs typeface="Poppins"/>
                <a:sym typeface="Poppins"/>
              </a:rPr>
              <a:t>         - α is the learning rate (controls how much the Q-values are updated)</a:t>
            </a:r>
          </a:p>
          <a:p>
            <a:pPr algn="just">
              <a:lnSpc>
                <a:spcPts val="3534"/>
              </a:lnSpc>
            </a:pPr>
            <a:r>
              <a:rPr lang="en-US" sz="2524">
                <a:solidFill>
                  <a:srgbClr val="FFFFFF"/>
                </a:solidFill>
                <a:latin typeface="Poppins"/>
                <a:ea typeface="Poppins"/>
                <a:cs typeface="Poppins"/>
                <a:sym typeface="Poppins"/>
              </a:rPr>
              <a:t>         - γ is the discount factor (controls the importance of future rewards)</a:t>
            </a:r>
          </a:p>
          <a:p>
            <a:pPr algn="just">
              <a:lnSpc>
                <a:spcPts val="3534"/>
              </a:lnSpc>
            </a:pPr>
            <a:r>
              <a:rPr lang="en-US" sz="2524">
                <a:solidFill>
                  <a:srgbClr val="FFFFFF"/>
                </a:solidFill>
                <a:latin typeface="Poppins"/>
                <a:ea typeface="Poppins"/>
                <a:cs typeface="Poppins"/>
                <a:sym typeface="Poppins"/>
              </a:rPr>
              <a:t>         - max(Q[new_state][a]) is the maximum Q-value for the next state across all actions a</a:t>
            </a:r>
          </a:p>
          <a:p>
            <a:pPr algn="just">
              <a:lnSpc>
                <a:spcPts val="3534"/>
              </a:lnSpc>
            </a:pPr>
          </a:p>
          <a:p>
            <a:pPr algn="just">
              <a:lnSpc>
                <a:spcPts val="3534"/>
              </a:lnSpc>
            </a:pPr>
            <a:r>
              <a:rPr lang="en-US" sz="2524">
                <a:solidFill>
                  <a:srgbClr val="FFFFFF"/>
                </a:solidFill>
                <a:latin typeface="Poppins"/>
                <a:ea typeface="Poppins"/>
                <a:cs typeface="Poppins"/>
                <a:sym typeface="Poppins"/>
              </a:rPr>
              <a:t>   d. Update the current_state to the new_state</a:t>
            </a:r>
          </a:p>
          <a:p>
            <a:pPr algn="just">
              <a:lnSpc>
                <a:spcPts val="3534"/>
              </a:lnSpc>
            </a:pPr>
          </a:p>
          <a:p>
            <a:pPr algn="just">
              <a:lnSpc>
                <a:spcPts val="3534"/>
              </a:lnSpc>
            </a:pPr>
            <a:r>
              <a:rPr lang="en-US" sz="2524">
                <a:solidFill>
                  <a:srgbClr val="FFFFFF"/>
                </a:solidFill>
                <a:latin typeface="Poppins"/>
                <a:ea typeface="Poppins"/>
                <a:cs typeface="Poppins"/>
                <a:sym typeface="Poppins"/>
              </a:rPr>
              <a:t>4. End of episode</a:t>
            </a:r>
          </a:p>
          <a:p>
            <a:pPr algn="just">
              <a:lnSpc>
                <a:spcPts val="3534"/>
              </a:lnSpc>
            </a:pPr>
            <a:r>
              <a:rPr lang="en-US" sz="2524">
                <a:solidFill>
                  <a:srgbClr val="FFFFFF"/>
                </a:solidFill>
                <a:latin typeface="Poppins"/>
                <a:ea typeface="Poppins"/>
                <a:cs typeface="Poppins"/>
                <a:sym typeface="Poppins"/>
              </a:rPr>
              <a:t>5. Repeat until convergence or a stopping criterion is met (e.g., a fixed number of episodes or no further significant updates in Q-values)</a:t>
            </a:r>
          </a:p>
          <a:p>
            <a:pPr algn="just">
              <a:lnSpc>
                <a:spcPts val="3534"/>
              </a:lnSpc>
            </a:pPr>
          </a:p>
          <a:p>
            <a:pPr algn="just">
              <a:lnSpc>
                <a:spcPts val="3534"/>
              </a:lnSpc>
              <a:spcBef>
                <a:spcPct val="0"/>
              </a:spcBef>
            </a:pPr>
          </a:p>
        </p:txBody>
      </p:sp>
      <p:sp>
        <p:nvSpPr>
          <p:cNvPr name="TextBox 6" id="6"/>
          <p:cNvSpPr txBox="true"/>
          <p:nvPr/>
        </p:nvSpPr>
        <p:spPr>
          <a:xfrm rot="0">
            <a:off x="404757" y="1197189"/>
            <a:ext cx="5009456" cy="1069521"/>
          </a:xfrm>
          <a:prstGeom prst="rect">
            <a:avLst/>
          </a:prstGeom>
        </p:spPr>
        <p:txBody>
          <a:bodyPr anchor="t" rtlCol="false" tIns="0" lIns="0" bIns="0" rIns="0">
            <a:spAutoFit/>
          </a:bodyPr>
          <a:lstStyle/>
          <a:p>
            <a:pPr algn="ctr">
              <a:lnSpc>
                <a:spcPts val="8250"/>
              </a:lnSpc>
              <a:spcBef>
                <a:spcPct val="0"/>
              </a:spcBef>
            </a:pPr>
            <a:r>
              <a:rPr lang="en-US" b="true" sz="5892">
                <a:solidFill>
                  <a:srgbClr val="FFFFFF"/>
                </a:solidFill>
                <a:latin typeface="Poppins Bold"/>
                <a:ea typeface="Poppins Bold"/>
                <a:cs typeface="Poppins Bold"/>
                <a:sym typeface="Poppins Bold"/>
              </a:rPr>
              <a:t>Psuedo Code</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0E022B"/>
        </a:solidFill>
      </p:bgPr>
    </p:bg>
    <p:spTree>
      <p:nvGrpSpPr>
        <p:cNvPr id="1" name=""/>
        <p:cNvGrpSpPr/>
        <p:nvPr/>
      </p:nvGrpSpPr>
      <p:grpSpPr>
        <a:xfrm>
          <a:off x="0" y="0"/>
          <a:ext cx="0" cy="0"/>
          <a:chOff x="0" y="0"/>
          <a:chExt cx="0" cy="0"/>
        </a:xfrm>
      </p:grpSpPr>
      <p:sp>
        <p:nvSpPr>
          <p:cNvPr name="TextBox 2" id="2"/>
          <p:cNvSpPr txBox="true"/>
          <p:nvPr/>
        </p:nvSpPr>
        <p:spPr>
          <a:xfrm rot="0">
            <a:off x="1028700" y="857250"/>
            <a:ext cx="6437313" cy="1069521"/>
          </a:xfrm>
          <a:prstGeom prst="rect">
            <a:avLst/>
          </a:prstGeom>
        </p:spPr>
        <p:txBody>
          <a:bodyPr anchor="t" rtlCol="false" tIns="0" lIns="0" bIns="0" rIns="0">
            <a:spAutoFit/>
          </a:bodyPr>
          <a:lstStyle/>
          <a:p>
            <a:pPr algn="ctr">
              <a:lnSpc>
                <a:spcPts val="8250"/>
              </a:lnSpc>
              <a:spcBef>
                <a:spcPct val="0"/>
              </a:spcBef>
            </a:pPr>
            <a:r>
              <a:rPr lang="en-US" b="true" sz="5892">
                <a:solidFill>
                  <a:srgbClr val="FFFFFF"/>
                </a:solidFill>
                <a:latin typeface="Poppins Bold"/>
                <a:ea typeface="Poppins Bold"/>
                <a:cs typeface="Poppins Bold"/>
                <a:sym typeface="Poppins Bold"/>
              </a:rPr>
              <a:t>Implementation </a:t>
            </a:r>
          </a:p>
        </p:txBody>
      </p:sp>
      <p:sp>
        <p:nvSpPr>
          <p:cNvPr name="TextBox 3" id="3"/>
          <p:cNvSpPr txBox="true"/>
          <p:nvPr/>
        </p:nvSpPr>
        <p:spPr>
          <a:xfrm rot="0">
            <a:off x="782794" y="2190856"/>
            <a:ext cx="13717601" cy="7323678"/>
          </a:xfrm>
          <a:prstGeom prst="rect">
            <a:avLst/>
          </a:prstGeom>
        </p:spPr>
        <p:txBody>
          <a:bodyPr anchor="t" rtlCol="false" tIns="0" lIns="0" bIns="0" rIns="0">
            <a:spAutoFit/>
          </a:bodyPr>
          <a:lstStyle/>
          <a:p>
            <a:pPr algn="l">
              <a:lnSpc>
                <a:spcPts val="4724"/>
              </a:lnSpc>
            </a:pPr>
            <a:r>
              <a:rPr lang="en-US" sz="3374">
                <a:solidFill>
                  <a:srgbClr val="FFFFFF"/>
                </a:solidFill>
                <a:latin typeface="Poppins"/>
                <a:ea typeface="Poppins"/>
                <a:cs typeface="Poppins"/>
                <a:sym typeface="Poppins"/>
              </a:rPr>
              <a:t>Step 1: Define the Environment</a:t>
            </a:r>
          </a:p>
          <a:p>
            <a:pPr algn="l">
              <a:lnSpc>
                <a:spcPts val="4724"/>
              </a:lnSpc>
            </a:pPr>
          </a:p>
          <a:p>
            <a:pPr algn="l">
              <a:lnSpc>
                <a:spcPts val="4724"/>
              </a:lnSpc>
            </a:pPr>
            <a:r>
              <a:rPr lang="en-US" sz="3374">
                <a:solidFill>
                  <a:srgbClr val="FFFFFF"/>
                </a:solidFill>
                <a:latin typeface="Poppins"/>
                <a:ea typeface="Poppins"/>
                <a:cs typeface="Poppins"/>
                <a:sym typeface="Poppins"/>
              </a:rPr>
              <a:t>import numpy as np</a:t>
            </a:r>
          </a:p>
          <a:p>
            <a:pPr algn="l">
              <a:lnSpc>
                <a:spcPts val="4724"/>
              </a:lnSpc>
            </a:pPr>
          </a:p>
          <a:p>
            <a:pPr algn="l">
              <a:lnSpc>
                <a:spcPts val="4724"/>
              </a:lnSpc>
            </a:pPr>
            <a:r>
              <a:rPr lang="en-US" sz="3374">
                <a:solidFill>
                  <a:srgbClr val="FFFFFF"/>
                </a:solidFill>
                <a:latin typeface="Poppins"/>
                <a:ea typeface="Poppins"/>
                <a:cs typeface="Poppins"/>
                <a:sym typeface="Poppins"/>
              </a:rPr>
              <a:t># Define the environment</a:t>
            </a:r>
          </a:p>
          <a:p>
            <a:pPr algn="l">
              <a:lnSpc>
                <a:spcPts val="4724"/>
              </a:lnSpc>
            </a:pPr>
            <a:r>
              <a:rPr lang="en-US" sz="3374">
                <a:solidFill>
                  <a:srgbClr val="FFFFFF"/>
                </a:solidFill>
                <a:latin typeface="Poppins"/>
                <a:ea typeface="Poppins"/>
                <a:cs typeface="Poppins"/>
                <a:sym typeface="Poppins"/>
              </a:rPr>
              <a:t>n_states = 16 # Number of states in the grid world</a:t>
            </a:r>
          </a:p>
          <a:p>
            <a:pPr algn="l">
              <a:lnSpc>
                <a:spcPts val="4724"/>
              </a:lnSpc>
            </a:pPr>
            <a:r>
              <a:rPr lang="en-US" sz="3374">
                <a:solidFill>
                  <a:srgbClr val="FFFFFF"/>
                </a:solidFill>
                <a:latin typeface="Poppins"/>
                <a:ea typeface="Poppins"/>
                <a:cs typeface="Poppins"/>
                <a:sym typeface="Poppins"/>
              </a:rPr>
              <a:t>n_actions = 4 # Number of possible actions (up, down, left, right)</a:t>
            </a:r>
          </a:p>
          <a:p>
            <a:pPr algn="l">
              <a:lnSpc>
                <a:spcPts val="4724"/>
              </a:lnSpc>
            </a:pPr>
            <a:r>
              <a:rPr lang="en-US" sz="3374">
                <a:solidFill>
                  <a:srgbClr val="FFFFFF"/>
                </a:solidFill>
                <a:latin typeface="Poppins"/>
                <a:ea typeface="Poppins"/>
                <a:cs typeface="Poppins"/>
                <a:sym typeface="Poppins"/>
              </a:rPr>
              <a:t>goal_state = 15 # Goal state</a:t>
            </a:r>
          </a:p>
          <a:p>
            <a:pPr algn="l">
              <a:lnSpc>
                <a:spcPts val="4724"/>
              </a:lnSpc>
            </a:pPr>
          </a:p>
          <a:p>
            <a:pPr algn="l">
              <a:lnSpc>
                <a:spcPts val="4724"/>
              </a:lnSpc>
            </a:pPr>
            <a:r>
              <a:rPr lang="en-US" sz="3374">
                <a:solidFill>
                  <a:srgbClr val="FFFFFF"/>
                </a:solidFill>
                <a:latin typeface="Poppins"/>
                <a:ea typeface="Poppins"/>
                <a:cs typeface="Poppins"/>
                <a:sym typeface="Poppins"/>
              </a:rPr>
              <a:t># Initialize Q-table with zeros</a:t>
            </a:r>
          </a:p>
          <a:p>
            <a:pPr algn="l">
              <a:lnSpc>
                <a:spcPts val="4724"/>
              </a:lnSpc>
            </a:pPr>
            <a:r>
              <a:rPr lang="en-US" sz="3374">
                <a:solidFill>
                  <a:srgbClr val="FFFFFF"/>
                </a:solidFill>
                <a:latin typeface="Poppins"/>
                <a:ea typeface="Poppins"/>
                <a:cs typeface="Poppins"/>
                <a:sym typeface="Poppins"/>
              </a:rPr>
              <a:t>Q_table = np.zeros((n_states, n_actions))</a:t>
            </a:r>
          </a:p>
          <a:p>
            <a:pPr algn="l">
              <a:lnSpc>
                <a:spcPts val="583"/>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0E022B"/>
        </a:solidFill>
      </p:bgPr>
    </p:bg>
    <p:spTree>
      <p:nvGrpSpPr>
        <p:cNvPr id="1" name=""/>
        <p:cNvGrpSpPr/>
        <p:nvPr/>
      </p:nvGrpSpPr>
      <p:grpSpPr>
        <a:xfrm>
          <a:off x="0" y="0"/>
          <a:ext cx="0" cy="0"/>
          <a:chOff x="0" y="0"/>
          <a:chExt cx="0" cy="0"/>
        </a:xfrm>
      </p:grpSpPr>
      <p:sp>
        <p:nvSpPr>
          <p:cNvPr name="TextBox 2" id="2"/>
          <p:cNvSpPr txBox="true"/>
          <p:nvPr/>
        </p:nvSpPr>
        <p:spPr>
          <a:xfrm rot="0">
            <a:off x="700825" y="857250"/>
            <a:ext cx="6437313" cy="1069521"/>
          </a:xfrm>
          <a:prstGeom prst="rect">
            <a:avLst/>
          </a:prstGeom>
        </p:spPr>
        <p:txBody>
          <a:bodyPr anchor="t" rtlCol="false" tIns="0" lIns="0" bIns="0" rIns="0">
            <a:spAutoFit/>
          </a:bodyPr>
          <a:lstStyle/>
          <a:p>
            <a:pPr algn="ctr">
              <a:lnSpc>
                <a:spcPts val="8250"/>
              </a:lnSpc>
              <a:spcBef>
                <a:spcPct val="0"/>
              </a:spcBef>
            </a:pPr>
            <a:r>
              <a:rPr lang="en-US" b="true" sz="5892">
                <a:solidFill>
                  <a:srgbClr val="FFFFFF"/>
                </a:solidFill>
                <a:latin typeface="Poppins Bold"/>
                <a:ea typeface="Poppins Bold"/>
                <a:cs typeface="Poppins Bold"/>
                <a:sym typeface="Poppins Bold"/>
              </a:rPr>
              <a:t>Implementation </a:t>
            </a:r>
          </a:p>
        </p:txBody>
      </p:sp>
      <p:sp>
        <p:nvSpPr>
          <p:cNvPr name="TextBox 3" id="3"/>
          <p:cNvSpPr txBox="true"/>
          <p:nvPr/>
        </p:nvSpPr>
        <p:spPr>
          <a:xfrm rot="0">
            <a:off x="1028700" y="3215465"/>
            <a:ext cx="13717601" cy="4325137"/>
          </a:xfrm>
          <a:prstGeom prst="rect">
            <a:avLst/>
          </a:prstGeom>
        </p:spPr>
        <p:txBody>
          <a:bodyPr anchor="t" rtlCol="false" tIns="0" lIns="0" bIns="0" rIns="0">
            <a:spAutoFit/>
          </a:bodyPr>
          <a:lstStyle/>
          <a:p>
            <a:pPr algn="l">
              <a:lnSpc>
                <a:spcPts val="4724"/>
              </a:lnSpc>
            </a:pPr>
            <a:r>
              <a:rPr lang="en-US" sz="3374">
                <a:solidFill>
                  <a:srgbClr val="FFFFFF"/>
                </a:solidFill>
                <a:latin typeface="Poppins"/>
                <a:ea typeface="Poppins"/>
                <a:cs typeface="Poppins"/>
                <a:sym typeface="Poppins"/>
              </a:rPr>
              <a:t>Step 2: Set Hyperparameters</a:t>
            </a:r>
          </a:p>
          <a:p>
            <a:pPr algn="l">
              <a:lnSpc>
                <a:spcPts val="4724"/>
              </a:lnSpc>
            </a:pPr>
          </a:p>
          <a:p>
            <a:pPr algn="l">
              <a:lnSpc>
                <a:spcPts val="4724"/>
              </a:lnSpc>
            </a:pPr>
            <a:r>
              <a:rPr lang="en-US" sz="3374">
                <a:solidFill>
                  <a:srgbClr val="FFFFFF"/>
                </a:solidFill>
                <a:latin typeface="Poppins"/>
                <a:ea typeface="Poppins"/>
                <a:cs typeface="Poppins"/>
                <a:sym typeface="Poppins"/>
              </a:rPr>
              <a:t># Define parameters</a:t>
            </a:r>
          </a:p>
          <a:p>
            <a:pPr algn="l">
              <a:lnSpc>
                <a:spcPts val="4724"/>
              </a:lnSpc>
            </a:pPr>
            <a:r>
              <a:rPr lang="en-US" sz="3374">
                <a:solidFill>
                  <a:srgbClr val="FFFFFF"/>
                </a:solidFill>
                <a:latin typeface="Poppins"/>
                <a:ea typeface="Poppins"/>
                <a:cs typeface="Poppins"/>
                <a:sym typeface="Poppins"/>
              </a:rPr>
              <a:t>learning_rate = 0.8</a:t>
            </a:r>
          </a:p>
          <a:p>
            <a:pPr algn="l">
              <a:lnSpc>
                <a:spcPts val="4724"/>
              </a:lnSpc>
            </a:pPr>
            <a:r>
              <a:rPr lang="en-US" sz="3374">
                <a:solidFill>
                  <a:srgbClr val="FFFFFF"/>
                </a:solidFill>
                <a:latin typeface="Poppins"/>
                <a:ea typeface="Poppins"/>
                <a:cs typeface="Poppins"/>
                <a:sym typeface="Poppins"/>
              </a:rPr>
              <a:t>discount_factor = 0.95</a:t>
            </a:r>
          </a:p>
          <a:p>
            <a:pPr algn="l">
              <a:lnSpc>
                <a:spcPts val="4724"/>
              </a:lnSpc>
            </a:pPr>
            <a:r>
              <a:rPr lang="en-US" sz="3374">
                <a:solidFill>
                  <a:srgbClr val="FFFFFF"/>
                </a:solidFill>
                <a:latin typeface="Poppins"/>
                <a:ea typeface="Poppins"/>
                <a:cs typeface="Poppins"/>
                <a:sym typeface="Poppins"/>
              </a:rPr>
              <a:t>exploration_prob = 0.2</a:t>
            </a:r>
          </a:p>
          <a:p>
            <a:pPr algn="l">
              <a:lnSpc>
                <a:spcPts val="4724"/>
              </a:lnSpc>
            </a:pPr>
            <a:r>
              <a:rPr lang="en-US" sz="3374">
                <a:solidFill>
                  <a:srgbClr val="FFFFFF"/>
                </a:solidFill>
                <a:latin typeface="Poppins"/>
                <a:ea typeface="Poppins"/>
                <a:cs typeface="Poppins"/>
                <a:sym typeface="Poppins"/>
              </a:rPr>
              <a:t>epochs = 1000</a:t>
            </a:r>
          </a:p>
          <a:p>
            <a:pPr algn="l">
              <a:lnSpc>
                <a:spcPts val="583"/>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0E022B"/>
        </a:solidFill>
      </p:bgPr>
    </p:bg>
    <p:spTree>
      <p:nvGrpSpPr>
        <p:cNvPr id="1" name=""/>
        <p:cNvGrpSpPr/>
        <p:nvPr/>
      </p:nvGrpSpPr>
      <p:grpSpPr>
        <a:xfrm>
          <a:off x="0" y="0"/>
          <a:ext cx="0" cy="0"/>
          <a:chOff x="0" y="0"/>
          <a:chExt cx="0" cy="0"/>
        </a:xfrm>
      </p:grpSpPr>
      <p:sp>
        <p:nvSpPr>
          <p:cNvPr name="TextBox 2" id="2"/>
          <p:cNvSpPr txBox="true"/>
          <p:nvPr/>
        </p:nvSpPr>
        <p:spPr>
          <a:xfrm rot="0">
            <a:off x="1028700" y="857250"/>
            <a:ext cx="6437313" cy="1069521"/>
          </a:xfrm>
          <a:prstGeom prst="rect">
            <a:avLst/>
          </a:prstGeom>
        </p:spPr>
        <p:txBody>
          <a:bodyPr anchor="t" rtlCol="false" tIns="0" lIns="0" bIns="0" rIns="0">
            <a:spAutoFit/>
          </a:bodyPr>
          <a:lstStyle/>
          <a:p>
            <a:pPr algn="ctr">
              <a:lnSpc>
                <a:spcPts val="8250"/>
              </a:lnSpc>
              <a:spcBef>
                <a:spcPct val="0"/>
              </a:spcBef>
            </a:pPr>
            <a:r>
              <a:rPr lang="en-US" b="true" sz="5892">
                <a:solidFill>
                  <a:srgbClr val="FFFFFF"/>
                </a:solidFill>
                <a:latin typeface="Poppins Bold"/>
                <a:ea typeface="Poppins Bold"/>
                <a:cs typeface="Poppins Bold"/>
                <a:sym typeface="Poppins Bold"/>
              </a:rPr>
              <a:t>Implementation </a:t>
            </a:r>
          </a:p>
        </p:txBody>
      </p:sp>
      <p:sp>
        <p:nvSpPr>
          <p:cNvPr name="TextBox 3" id="3"/>
          <p:cNvSpPr txBox="true"/>
          <p:nvPr/>
        </p:nvSpPr>
        <p:spPr>
          <a:xfrm rot="0">
            <a:off x="1028700" y="2275183"/>
            <a:ext cx="11787616" cy="6441762"/>
          </a:xfrm>
          <a:prstGeom prst="rect">
            <a:avLst/>
          </a:prstGeom>
        </p:spPr>
        <p:txBody>
          <a:bodyPr anchor="t" rtlCol="false" tIns="0" lIns="0" bIns="0" rIns="0">
            <a:spAutoFit/>
          </a:bodyPr>
          <a:lstStyle/>
          <a:p>
            <a:pPr algn="l">
              <a:lnSpc>
                <a:spcPts val="3777"/>
              </a:lnSpc>
            </a:pPr>
            <a:r>
              <a:rPr lang="en-US" sz="2698">
                <a:solidFill>
                  <a:srgbClr val="FFFFFF"/>
                </a:solidFill>
                <a:latin typeface="Poppins"/>
                <a:ea typeface="Poppins"/>
                <a:cs typeface="Poppins"/>
                <a:sym typeface="Poppins"/>
              </a:rPr>
              <a:t>Step 3: Implement the Q-Learning Algorithm</a:t>
            </a:r>
          </a:p>
          <a:p>
            <a:pPr algn="l">
              <a:lnSpc>
                <a:spcPts val="3777"/>
              </a:lnSpc>
            </a:pPr>
            <a:r>
              <a:rPr lang="en-US" sz="2698">
                <a:solidFill>
                  <a:srgbClr val="FFFFFF"/>
                </a:solidFill>
                <a:latin typeface="Poppins"/>
                <a:ea typeface="Poppins"/>
                <a:cs typeface="Poppins"/>
                <a:sym typeface="Poppins"/>
              </a:rPr>
              <a:t># Q-learning algorithm</a:t>
            </a:r>
          </a:p>
          <a:p>
            <a:pPr algn="l">
              <a:lnSpc>
                <a:spcPts val="3777"/>
              </a:lnSpc>
            </a:pPr>
            <a:r>
              <a:rPr lang="en-US" sz="2698">
                <a:solidFill>
                  <a:srgbClr val="FFFFFF"/>
                </a:solidFill>
                <a:latin typeface="Poppins"/>
                <a:ea typeface="Poppins"/>
                <a:cs typeface="Poppins"/>
                <a:sym typeface="Poppins"/>
              </a:rPr>
              <a:t>for epoch in range(epochs):</a:t>
            </a:r>
          </a:p>
          <a:p>
            <a:pPr algn="l">
              <a:lnSpc>
                <a:spcPts val="3777"/>
              </a:lnSpc>
            </a:pPr>
            <a:r>
              <a:rPr lang="en-US" sz="2698">
                <a:solidFill>
                  <a:srgbClr val="FFFFFF"/>
                </a:solidFill>
                <a:latin typeface="Poppins"/>
                <a:ea typeface="Poppins"/>
                <a:cs typeface="Poppins"/>
                <a:sym typeface="Poppins"/>
              </a:rPr>
              <a:t> current_state = np.random.randint(0, n_states) # Start from a random state</a:t>
            </a:r>
          </a:p>
          <a:p>
            <a:pPr algn="l">
              <a:lnSpc>
                <a:spcPts val="3777"/>
              </a:lnSpc>
            </a:pPr>
          </a:p>
          <a:p>
            <a:pPr algn="l">
              <a:lnSpc>
                <a:spcPts val="3777"/>
              </a:lnSpc>
            </a:pPr>
            <a:r>
              <a:rPr lang="en-US" sz="2698">
                <a:solidFill>
                  <a:srgbClr val="FFFFFF"/>
                </a:solidFill>
                <a:latin typeface="Poppins"/>
                <a:ea typeface="Poppins"/>
                <a:cs typeface="Poppins"/>
                <a:sym typeface="Poppins"/>
              </a:rPr>
              <a:t> while current_state != goal_state:</a:t>
            </a:r>
          </a:p>
          <a:p>
            <a:pPr algn="l">
              <a:lnSpc>
                <a:spcPts val="3777"/>
              </a:lnSpc>
            </a:pPr>
            <a:r>
              <a:rPr lang="en-US" sz="2698">
                <a:solidFill>
                  <a:srgbClr val="FFFFFF"/>
                </a:solidFill>
                <a:latin typeface="Poppins"/>
                <a:ea typeface="Poppins"/>
                <a:cs typeface="Poppins"/>
                <a:sym typeface="Poppins"/>
              </a:rPr>
              <a:t> # Choose action with epsilon-greedy strategy</a:t>
            </a:r>
          </a:p>
          <a:p>
            <a:pPr algn="l">
              <a:lnSpc>
                <a:spcPts val="3777"/>
              </a:lnSpc>
            </a:pPr>
            <a:r>
              <a:rPr lang="en-US" sz="2698">
                <a:solidFill>
                  <a:srgbClr val="FFFFFF"/>
                </a:solidFill>
                <a:latin typeface="Poppins"/>
                <a:ea typeface="Poppins"/>
                <a:cs typeface="Poppins"/>
                <a:sym typeface="Poppins"/>
              </a:rPr>
              <a:t> if np.random.rand() &lt; exploration_prob:</a:t>
            </a:r>
          </a:p>
          <a:p>
            <a:pPr algn="l">
              <a:lnSpc>
                <a:spcPts val="3777"/>
              </a:lnSpc>
            </a:pPr>
            <a:r>
              <a:rPr lang="en-US" sz="2698">
                <a:solidFill>
                  <a:srgbClr val="FFFFFF"/>
                </a:solidFill>
                <a:latin typeface="Poppins"/>
                <a:ea typeface="Poppins"/>
                <a:cs typeface="Poppins"/>
                <a:sym typeface="Poppins"/>
              </a:rPr>
              <a:t> action = np.random.randint(0, n_actions) # Explore</a:t>
            </a:r>
          </a:p>
          <a:p>
            <a:pPr algn="l">
              <a:lnSpc>
                <a:spcPts val="3777"/>
              </a:lnSpc>
            </a:pPr>
            <a:r>
              <a:rPr lang="en-US" sz="2698">
                <a:solidFill>
                  <a:srgbClr val="FFFFFF"/>
                </a:solidFill>
                <a:latin typeface="Poppins"/>
                <a:ea typeface="Poppins"/>
                <a:cs typeface="Poppins"/>
                <a:sym typeface="Poppins"/>
              </a:rPr>
              <a:t> else:</a:t>
            </a:r>
          </a:p>
          <a:p>
            <a:pPr algn="l">
              <a:lnSpc>
                <a:spcPts val="3777"/>
              </a:lnSpc>
            </a:pPr>
            <a:r>
              <a:rPr lang="en-US" sz="2698">
                <a:solidFill>
                  <a:srgbClr val="FFFFFF"/>
                </a:solidFill>
                <a:latin typeface="Poppins"/>
                <a:ea typeface="Poppins"/>
                <a:cs typeface="Poppins"/>
                <a:sym typeface="Poppins"/>
              </a:rPr>
              <a:t> action = np.argmax(Q_table[current_state]) # Exploit</a:t>
            </a:r>
          </a:p>
          <a:p>
            <a:pPr algn="l">
              <a:lnSpc>
                <a:spcPts val="3777"/>
              </a:lnSpc>
            </a:pPr>
          </a:p>
          <a:p>
            <a:pPr algn="l">
              <a:lnSpc>
                <a:spcPts val="2257"/>
              </a:lnSpc>
              <a:spcBef>
                <a:spcPct val="0"/>
              </a:spcBef>
            </a:pPr>
            <a:r>
              <a:rPr lang="en-US" sz="1612">
                <a:solidFill>
                  <a:srgbClr val="FFFFFF"/>
                </a:solidFill>
                <a:latin typeface="Poppins"/>
                <a:ea typeface="Poppins"/>
                <a:cs typeface="Poppins"/>
                <a:sym typeface="Poppins"/>
              </a:rPr>
              <a:t> </a:t>
            </a: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0E022B"/>
        </a:solidFill>
      </p:bgPr>
    </p:bg>
    <p:spTree>
      <p:nvGrpSpPr>
        <p:cNvPr id="1" name=""/>
        <p:cNvGrpSpPr/>
        <p:nvPr/>
      </p:nvGrpSpPr>
      <p:grpSpPr>
        <a:xfrm>
          <a:off x="0" y="0"/>
          <a:ext cx="0" cy="0"/>
          <a:chOff x="0" y="0"/>
          <a:chExt cx="0" cy="0"/>
        </a:xfrm>
      </p:grpSpPr>
      <p:sp>
        <p:nvSpPr>
          <p:cNvPr name="TextBox 2" id="2"/>
          <p:cNvSpPr txBox="true"/>
          <p:nvPr/>
        </p:nvSpPr>
        <p:spPr>
          <a:xfrm rot="0">
            <a:off x="1028700" y="857250"/>
            <a:ext cx="6437313" cy="1069521"/>
          </a:xfrm>
          <a:prstGeom prst="rect">
            <a:avLst/>
          </a:prstGeom>
        </p:spPr>
        <p:txBody>
          <a:bodyPr anchor="t" rtlCol="false" tIns="0" lIns="0" bIns="0" rIns="0">
            <a:spAutoFit/>
          </a:bodyPr>
          <a:lstStyle/>
          <a:p>
            <a:pPr algn="ctr">
              <a:lnSpc>
                <a:spcPts val="8250"/>
              </a:lnSpc>
              <a:spcBef>
                <a:spcPct val="0"/>
              </a:spcBef>
            </a:pPr>
            <a:r>
              <a:rPr lang="en-US" b="true" sz="5892">
                <a:solidFill>
                  <a:srgbClr val="FFFFFF"/>
                </a:solidFill>
                <a:latin typeface="Poppins Bold"/>
                <a:ea typeface="Poppins Bold"/>
                <a:cs typeface="Poppins Bold"/>
                <a:sym typeface="Poppins Bold"/>
              </a:rPr>
              <a:t>Implementation </a:t>
            </a:r>
          </a:p>
        </p:txBody>
      </p:sp>
      <p:sp>
        <p:nvSpPr>
          <p:cNvPr name="TextBox 3" id="3"/>
          <p:cNvSpPr txBox="true"/>
          <p:nvPr/>
        </p:nvSpPr>
        <p:spPr>
          <a:xfrm rot="0">
            <a:off x="1028700" y="2284708"/>
            <a:ext cx="10857043" cy="7283825"/>
          </a:xfrm>
          <a:prstGeom prst="rect">
            <a:avLst/>
          </a:prstGeom>
        </p:spPr>
        <p:txBody>
          <a:bodyPr anchor="t" rtlCol="false" tIns="0" lIns="0" bIns="0" rIns="0">
            <a:spAutoFit/>
          </a:bodyPr>
          <a:lstStyle/>
          <a:p>
            <a:pPr algn="l">
              <a:lnSpc>
                <a:spcPts val="3479"/>
              </a:lnSpc>
            </a:pPr>
            <a:r>
              <a:rPr lang="en-US" sz="2485">
                <a:solidFill>
                  <a:srgbClr val="FFFFFF"/>
                </a:solidFill>
                <a:latin typeface="Poppins"/>
                <a:ea typeface="Poppins"/>
                <a:cs typeface="Poppins"/>
                <a:sym typeface="Poppins"/>
              </a:rPr>
              <a:t>Step 3: Implement the Q-Learning Algorithm</a:t>
            </a:r>
          </a:p>
          <a:p>
            <a:pPr algn="l">
              <a:lnSpc>
                <a:spcPts val="3479"/>
              </a:lnSpc>
            </a:pPr>
          </a:p>
          <a:p>
            <a:pPr algn="just">
              <a:lnSpc>
                <a:spcPts val="3479"/>
              </a:lnSpc>
            </a:pPr>
            <a:r>
              <a:rPr lang="en-US" sz="2485">
                <a:solidFill>
                  <a:srgbClr val="FFFFFF"/>
                </a:solidFill>
                <a:latin typeface="Poppins"/>
                <a:ea typeface="Poppins"/>
                <a:cs typeface="Poppins"/>
                <a:sym typeface="Poppins"/>
              </a:rPr>
              <a:t># Simulate the environment (move to the next state)</a:t>
            </a:r>
          </a:p>
          <a:p>
            <a:pPr algn="just">
              <a:lnSpc>
                <a:spcPts val="3479"/>
              </a:lnSpc>
            </a:pPr>
            <a:r>
              <a:rPr lang="en-US" sz="2485">
                <a:solidFill>
                  <a:srgbClr val="FFFFFF"/>
                </a:solidFill>
                <a:latin typeface="Poppins"/>
                <a:ea typeface="Poppins"/>
                <a:cs typeface="Poppins"/>
                <a:sym typeface="Poppins"/>
              </a:rPr>
              <a:t> # For simplicity, move to the next state</a:t>
            </a:r>
          </a:p>
          <a:p>
            <a:pPr algn="just">
              <a:lnSpc>
                <a:spcPts val="3479"/>
              </a:lnSpc>
            </a:pPr>
            <a:r>
              <a:rPr lang="en-US" sz="2485">
                <a:solidFill>
                  <a:srgbClr val="FFFFFF"/>
                </a:solidFill>
                <a:latin typeface="Poppins"/>
                <a:ea typeface="Poppins"/>
                <a:cs typeface="Poppins"/>
                <a:sym typeface="Poppins"/>
              </a:rPr>
              <a:t> next_state = (current_state + 1) % n_states</a:t>
            </a:r>
          </a:p>
          <a:p>
            <a:pPr algn="just">
              <a:lnSpc>
                <a:spcPts val="3479"/>
              </a:lnSpc>
            </a:pPr>
          </a:p>
          <a:p>
            <a:pPr algn="just">
              <a:lnSpc>
                <a:spcPts val="3479"/>
              </a:lnSpc>
            </a:pPr>
            <a:r>
              <a:rPr lang="en-US" sz="2485">
                <a:solidFill>
                  <a:srgbClr val="FFFFFF"/>
                </a:solidFill>
                <a:latin typeface="Poppins"/>
                <a:ea typeface="Poppins"/>
                <a:cs typeface="Poppins"/>
                <a:sym typeface="Poppins"/>
              </a:rPr>
              <a:t> # Define a simple reward function (1 if the goal state is reached, 0 otherwise)</a:t>
            </a:r>
          </a:p>
          <a:p>
            <a:pPr algn="just">
              <a:lnSpc>
                <a:spcPts val="3479"/>
              </a:lnSpc>
            </a:pPr>
            <a:r>
              <a:rPr lang="en-US" sz="2485">
                <a:solidFill>
                  <a:srgbClr val="FFFFFF"/>
                </a:solidFill>
                <a:latin typeface="Poppins"/>
                <a:ea typeface="Poppins"/>
                <a:cs typeface="Poppins"/>
                <a:sym typeface="Poppins"/>
              </a:rPr>
              <a:t> reward = 1 if next_state == goal_state else 0</a:t>
            </a:r>
          </a:p>
          <a:p>
            <a:pPr algn="just">
              <a:lnSpc>
                <a:spcPts val="3479"/>
              </a:lnSpc>
            </a:pPr>
          </a:p>
          <a:p>
            <a:pPr algn="just">
              <a:lnSpc>
                <a:spcPts val="3479"/>
              </a:lnSpc>
            </a:pPr>
            <a:r>
              <a:rPr lang="en-US" sz="2485">
                <a:solidFill>
                  <a:srgbClr val="FFFFFF"/>
                </a:solidFill>
                <a:latin typeface="Poppins"/>
                <a:ea typeface="Poppins"/>
                <a:cs typeface="Poppins"/>
                <a:sym typeface="Poppins"/>
              </a:rPr>
              <a:t> # Update Q-value using the Q-learning update rule</a:t>
            </a:r>
          </a:p>
          <a:p>
            <a:pPr algn="just">
              <a:lnSpc>
                <a:spcPts val="3479"/>
              </a:lnSpc>
            </a:pPr>
            <a:r>
              <a:rPr lang="en-US" sz="2485">
                <a:solidFill>
                  <a:srgbClr val="FFFFFF"/>
                </a:solidFill>
                <a:latin typeface="Poppins"/>
                <a:ea typeface="Poppins"/>
                <a:cs typeface="Poppins"/>
                <a:sym typeface="Poppins"/>
              </a:rPr>
              <a:t> Q_table[current_state, action] += learning_rate * \</a:t>
            </a:r>
          </a:p>
          <a:p>
            <a:pPr algn="just">
              <a:lnSpc>
                <a:spcPts val="3479"/>
              </a:lnSpc>
            </a:pPr>
            <a:r>
              <a:rPr lang="en-US" sz="2485">
                <a:solidFill>
                  <a:srgbClr val="FFFFFF"/>
                </a:solidFill>
                <a:latin typeface="Poppins"/>
                <a:ea typeface="Poppins"/>
                <a:cs typeface="Poppins"/>
                <a:sym typeface="Poppins"/>
              </a:rPr>
              <a:t> (reward + discount_factor *</a:t>
            </a:r>
          </a:p>
          <a:p>
            <a:pPr algn="just">
              <a:lnSpc>
                <a:spcPts val="3479"/>
              </a:lnSpc>
            </a:pPr>
            <a:r>
              <a:rPr lang="en-US" sz="2485">
                <a:solidFill>
                  <a:srgbClr val="FFFFFF"/>
                </a:solidFill>
                <a:latin typeface="Poppins"/>
                <a:ea typeface="Poppins"/>
                <a:cs typeface="Poppins"/>
                <a:sym typeface="Poppins"/>
              </a:rPr>
              <a:t> np.max(Q_table[next_state]) - Q_table[current_state, action])</a:t>
            </a:r>
          </a:p>
          <a:p>
            <a:pPr algn="just">
              <a:lnSpc>
                <a:spcPts val="3479"/>
              </a:lnSpc>
            </a:pPr>
          </a:p>
          <a:p>
            <a:pPr algn="just">
              <a:lnSpc>
                <a:spcPts val="3479"/>
              </a:lnSpc>
            </a:pPr>
            <a:r>
              <a:rPr lang="en-US" sz="2485">
                <a:solidFill>
                  <a:srgbClr val="FFFFFF"/>
                </a:solidFill>
                <a:latin typeface="Poppins"/>
                <a:ea typeface="Poppins"/>
                <a:cs typeface="Poppins"/>
                <a:sym typeface="Poppins"/>
              </a:rPr>
              <a:t> current_state = next_state # Move to the next state</a:t>
            </a:r>
          </a:p>
          <a:p>
            <a:pPr algn="just">
              <a:lnSpc>
                <a:spcPts val="2079"/>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584425" y="106728"/>
            <a:ext cx="17119150" cy="10073545"/>
          </a:xfrm>
          <a:custGeom>
            <a:avLst/>
            <a:gdLst/>
            <a:ahLst/>
            <a:cxnLst/>
            <a:rect r="r" b="b" t="t" l="l"/>
            <a:pathLst>
              <a:path h="10073545" w="17119150">
                <a:moveTo>
                  <a:pt x="0" y="0"/>
                </a:moveTo>
                <a:lnTo>
                  <a:pt x="17119150" y="0"/>
                </a:lnTo>
                <a:lnTo>
                  <a:pt x="17119150" y="10073544"/>
                </a:lnTo>
                <a:lnTo>
                  <a:pt x="0" y="10073544"/>
                </a:lnTo>
                <a:lnTo>
                  <a:pt x="0" y="0"/>
                </a:lnTo>
                <a:close/>
              </a:path>
            </a:pathLst>
          </a:custGeom>
          <a:blipFill>
            <a:blip r:embed="rId3"/>
            <a:stretch>
              <a:fillRect l="0" t="-1619" r="0" b="-1619"/>
            </a:stretch>
          </a:blipFill>
        </p:spPr>
      </p:sp>
    </p:spTree>
  </p:cSld>
  <p:clrMapOvr>
    <a:masterClrMapping/>
  </p:clrMapOvr>
</p:sld>
</file>

<file path=ppt/slides/slide20.xml><?xml version="1.0" encoding="utf-8"?>
<p:sld xmlns:p="http://schemas.openxmlformats.org/presentationml/2006/main" xmlns:a="http://schemas.openxmlformats.org/drawingml/2006/main">
  <p:cSld>
    <p:bg>
      <p:bgPr>
        <a:solidFill>
          <a:srgbClr val="0E022B"/>
        </a:solidFill>
      </p:bgPr>
    </p:bg>
    <p:spTree>
      <p:nvGrpSpPr>
        <p:cNvPr id="1" name=""/>
        <p:cNvGrpSpPr/>
        <p:nvPr/>
      </p:nvGrpSpPr>
      <p:grpSpPr>
        <a:xfrm>
          <a:off x="0" y="0"/>
          <a:ext cx="0" cy="0"/>
          <a:chOff x="0" y="0"/>
          <a:chExt cx="0" cy="0"/>
        </a:xfrm>
      </p:grpSpPr>
      <p:sp>
        <p:nvSpPr>
          <p:cNvPr name="TextBox 2" id="2"/>
          <p:cNvSpPr txBox="true"/>
          <p:nvPr/>
        </p:nvSpPr>
        <p:spPr>
          <a:xfrm rot="0">
            <a:off x="607212" y="1185125"/>
            <a:ext cx="6437313" cy="1069521"/>
          </a:xfrm>
          <a:prstGeom prst="rect">
            <a:avLst/>
          </a:prstGeom>
        </p:spPr>
        <p:txBody>
          <a:bodyPr anchor="t" rtlCol="false" tIns="0" lIns="0" bIns="0" rIns="0">
            <a:spAutoFit/>
          </a:bodyPr>
          <a:lstStyle/>
          <a:p>
            <a:pPr algn="ctr">
              <a:lnSpc>
                <a:spcPts val="8250"/>
              </a:lnSpc>
              <a:spcBef>
                <a:spcPct val="0"/>
              </a:spcBef>
            </a:pPr>
            <a:r>
              <a:rPr lang="en-US" b="true" sz="5892">
                <a:solidFill>
                  <a:srgbClr val="FFFFFF"/>
                </a:solidFill>
                <a:latin typeface="Poppins Bold"/>
                <a:ea typeface="Poppins Bold"/>
                <a:cs typeface="Poppins Bold"/>
                <a:sym typeface="Poppins Bold"/>
              </a:rPr>
              <a:t>Implementation </a:t>
            </a:r>
          </a:p>
        </p:txBody>
      </p:sp>
      <p:sp>
        <p:nvSpPr>
          <p:cNvPr name="TextBox 3" id="3"/>
          <p:cNvSpPr txBox="true"/>
          <p:nvPr/>
        </p:nvSpPr>
        <p:spPr>
          <a:xfrm rot="0">
            <a:off x="607212" y="3051528"/>
            <a:ext cx="13717601" cy="3017599"/>
          </a:xfrm>
          <a:prstGeom prst="rect">
            <a:avLst/>
          </a:prstGeom>
        </p:spPr>
        <p:txBody>
          <a:bodyPr anchor="t" rtlCol="false" tIns="0" lIns="0" bIns="0" rIns="0">
            <a:spAutoFit/>
          </a:bodyPr>
          <a:lstStyle/>
          <a:p>
            <a:pPr algn="l">
              <a:lnSpc>
                <a:spcPts val="4724"/>
              </a:lnSpc>
            </a:pPr>
            <a:r>
              <a:rPr lang="en-US" sz="3374">
                <a:solidFill>
                  <a:srgbClr val="FFFFFF"/>
                </a:solidFill>
                <a:latin typeface="Poppins"/>
                <a:ea typeface="Poppins"/>
                <a:cs typeface="Poppins"/>
                <a:sym typeface="Poppins"/>
              </a:rPr>
              <a:t>Step 4: Output the Learned Q-Tablet</a:t>
            </a:r>
          </a:p>
          <a:p>
            <a:pPr algn="l">
              <a:lnSpc>
                <a:spcPts val="4724"/>
              </a:lnSpc>
            </a:pPr>
          </a:p>
          <a:p>
            <a:pPr algn="l">
              <a:lnSpc>
                <a:spcPts val="4724"/>
              </a:lnSpc>
            </a:pPr>
            <a:r>
              <a:rPr lang="en-US" sz="3374">
                <a:solidFill>
                  <a:srgbClr val="FFFFFF"/>
                </a:solidFill>
                <a:latin typeface="Poppins"/>
                <a:ea typeface="Poppins"/>
                <a:cs typeface="Poppins"/>
                <a:sym typeface="Poppins"/>
              </a:rPr>
              <a:t># After training, the Q-table represents the learned Q-values</a:t>
            </a:r>
          </a:p>
          <a:p>
            <a:pPr algn="l">
              <a:lnSpc>
                <a:spcPts val="4724"/>
              </a:lnSpc>
            </a:pPr>
            <a:r>
              <a:rPr lang="en-US" sz="3374">
                <a:solidFill>
                  <a:srgbClr val="FFFFFF"/>
                </a:solidFill>
                <a:latin typeface="Poppins"/>
                <a:ea typeface="Poppins"/>
                <a:cs typeface="Poppins"/>
                <a:sym typeface="Poppins"/>
              </a:rPr>
              <a:t>print("Learned Q-table:")</a:t>
            </a:r>
          </a:p>
          <a:p>
            <a:pPr algn="l">
              <a:lnSpc>
                <a:spcPts val="4724"/>
              </a:lnSpc>
              <a:spcBef>
                <a:spcPct val="0"/>
              </a:spcBef>
            </a:pPr>
            <a:r>
              <a:rPr lang="en-US" sz="3374">
                <a:solidFill>
                  <a:srgbClr val="FFFFFF"/>
                </a:solidFill>
                <a:latin typeface="Poppins"/>
                <a:ea typeface="Poppins"/>
                <a:cs typeface="Poppins"/>
                <a:sym typeface="Poppins"/>
              </a:rPr>
              <a:t>print(Q_table)</a:t>
            </a:r>
          </a:p>
        </p:txBody>
      </p:sp>
    </p:spTree>
  </p:cSld>
  <p:clrMapOvr>
    <a:masterClrMapping/>
  </p:clrMapOvr>
</p:sld>
</file>

<file path=ppt/slides/slide21.xml><?xml version="1.0" encoding="utf-8"?>
<p:sld xmlns:p="http://schemas.openxmlformats.org/presentationml/2006/main" xmlns:a="http://schemas.openxmlformats.org/drawingml/2006/main">
  <p:cSld>
    <p:bg>
      <p:bgPr>
        <a:solidFill>
          <a:srgbClr val="0E022B"/>
        </a:solidFill>
      </p:bgPr>
    </p:bg>
    <p:spTree>
      <p:nvGrpSpPr>
        <p:cNvPr id="1" name=""/>
        <p:cNvGrpSpPr/>
        <p:nvPr/>
      </p:nvGrpSpPr>
      <p:grpSpPr>
        <a:xfrm>
          <a:off x="0" y="0"/>
          <a:ext cx="0" cy="0"/>
          <a:chOff x="0" y="0"/>
          <a:chExt cx="0" cy="0"/>
        </a:xfrm>
      </p:grpSpPr>
      <p:sp>
        <p:nvSpPr>
          <p:cNvPr name="TextBox 2" id="2"/>
          <p:cNvSpPr txBox="true"/>
          <p:nvPr/>
        </p:nvSpPr>
        <p:spPr>
          <a:xfrm rot="0">
            <a:off x="1028700" y="857250"/>
            <a:ext cx="4151114" cy="1069521"/>
          </a:xfrm>
          <a:prstGeom prst="rect">
            <a:avLst/>
          </a:prstGeom>
        </p:spPr>
        <p:txBody>
          <a:bodyPr anchor="t" rtlCol="false" tIns="0" lIns="0" bIns="0" rIns="0">
            <a:spAutoFit/>
          </a:bodyPr>
          <a:lstStyle/>
          <a:p>
            <a:pPr algn="ctr">
              <a:lnSpc>
                <a:spcPts val="8250"/>
              </a:lnSpc>
              <a:spcBef>
                <a:spcPct val="0"/>
              </a:spcBef>
            </a:pPr>
            <a:r>
              <a:rPr lang="en-US" b="true" sz="5892">
                <a:solidFill>
                  <a:srgbClr val="FFFFFF"/>
                </a:solidFill>
                <a:latin typeface="Poppins Bold"/>
                <a:ea typeface="Poppins Bold"/>
                <a:cs typeface="Poppins Bold"/>
                <a:sym typeface="Poppins Bold"/>
              </a:rPr>
              <a:t>Extensions</a:t>
            </a:r>
          </a:p>
        </p:txBody>
      </p:sp>
      <p:sp>
        <p:nvSpPr>
          <p:cNvPr name="TextBox 3" id="3"/>
          <p:cNvSpPr txBox="true"/>
          <p:nvPr/>
        </p:nvSpPr>
        <p:spPr>
          <a:xfrm rot="0">
            <a:off x="1028700" y="2804795"/>
            <a:ext cx="16230600" cy="6453505"/>
          </a:xfrm>
          <a:prstGeom prst="rect">
            <a:avLst/>
          </a:prstGeom>
        </p:spPr>
        <p:txBody>
          <a:bodyPr anchor="t" rtlCol="false" tIns="0" lIns="0" bIns="0" rIns="0">
            <a:spAutoFit/>
          </a:bodyPr>
          <a:lstStyle/>
          <a:p>
            <a:pPr algn="l">
              <a:lnSpc>
                <a:spcPts val="3919"/>
              </a:lnSpc>
              <a:spcBef>
                <a:spcPct val="0"/>
              </a:spcBef>
            </a:pPr>
            <a:r>
              <a:rPr lang="en-US" sz="2799">
                <a:solidFill>
                  <a:srgbClr val="FFFFFF"/>
                </a:solidFill>
                <a:latin typeface="Poppins"/>
                <a:ea typeface="Poppins"/>
                <a:cs typeface="Poppins"/>
                <a:sym typeface="Poppins"/>
              </a:rPr>
              <a:t>Non-Discounted Markov Processes:</a:t>
            </a:r>
          </a:p>
          <a:p>
            <a:pPr algn="l">
              <a:lnSpc>
                <a:spcPts val="3919"/>
              </a:lnSpc>
              <a:spcBef>
                <a:spcPct val="0"/>
              </a:spcBef>
            </a:pPr>
            <a:r>
              <a:rPr lang="en-US" sz="2799">
                <a:solidFill>
                  <a:srgbClr val="FFFFFF"/>
                </a:solidFill>
                <a:latin typeface="Poppins"/>
                <a:ea typeface="Poppins"/>
                <a:cs typeface="Poppins"/>
                <a:sym typeface="Poppins"/>
              </a:rPr>
              <a:t>For γ=1\gamma = 1γ=1, Q-Learning adapts to environments with absorbing goal states, ensuring long-term rewards are maximized.</a:t>
            </a:r>
          </a:p>
          <a:p>
            <a:pPr algn="l">
              <a:lnSpc>
                <a:spcPts val="3919"/>
              </a:lnSpc>
              <a:spcBef>
                <a:spcPct val="0"/>
              </a:spcBef>
            </a:pPr>
            <a:r>
              <a:rPr lang="en-US" sz="2799">
                <a:solidFill>
                  <a:srgbClr val="FFFFFF"/>
                </a:solidFill>
                <a:latin typeface="Poppins"/>
                <a:ea typeface="Poppins"/>
                <a:cs typeface="Poppins"/>
                <a:sym typeface="Poppins"/>
              </a:rPr>
              <a:t>Applications: Maze-solving and goal-oriented tasks.</a:t>
            </a:r>
          </a:p>
          <a:p>
            <a:pPr algn="l">
              <a:lnSpc>
                <a:spcPts val="3919"/>
              </a:lnSpc>
              <a:spcBef>
                <a:spcPct val="0"/>
              </a:spcBef>
            </a:pPr>
            <a:r>
              <a:rPr lang="en-US" sz="2799">
                <a:solidFill>
                  <a:srgbClr val="FFFFFF"/>
                </a:solidFill>
                <a:latin typeface="Poppins"/>
                <a:ea typeface="Poppins"/>
                <a:cs typeface="Poppins"/>
                <a:sym typeface="Poppins"/>
              </a:rPr>
              <a:t>Updating Multiple Q-Values:</a:t>
            </a:r>
          </a:p>
          <a:p>
            <a:pPr algn="l">
              <a:lnSpc>
                <a:spcPts val="3919"/>
              </a:lnSpc>
              <a:spcBef>
                <a:spcPct val="0"/>
              </a:spcBef>
            </a:pPr>
            <a:r>
              <a:rPr lang="en-US" sz="2799">
                <a:solidFill>
                  <a:srgbClr val="FFFFFF"/>
                </a:solidFill>
                <a:latin typeface="Poppins"/>
                <a:ea typeface="Poppins"/>
                <a:cs typeface="Poppins"/>
                <a:sym typeface="Poppins"/>
              </a:rPr>
              <a:t>Allows batch updates or parallel Q-value adjustments, improving learning efficiency, especially in replay-based methods like Deep Q-Learning.</a:t>
            </a:r>
          </a:p>
          <a:p>
            <a:pPr algn="l">
              <a:lnSpc>
                <a:spcPts val="3919"/>
              </a:lnSpc>
              <a:spcBef>
                <a:spcPct val="0"/>
              </a:spcBef>
            </a:pPr>
            <a:r>
              <a:rPr lang="en-US" sz="2799">
                <a:solidFill>
                  <a:srgbClr val="FFFFFF"/>
                </a:solidFill>
                <a:latin typeface="Poppins"/>
                <a:ea typeface="Poppins"/>
                <a:cs typeface="Poppins"/>
                <a:sym typeface="Poppins"/>
              </a:rPr>
              <a:t>Generalized Algorithms:</a:t>
            </a:r>
          </a:p>
          <a:p>
            <a:pPr algn="l">
              <a:lnSpc>
                <a:spcPts val="3919"/>
              </a:lnSpc>
              <a:spcBef>
                <a:spcPct val="0"/>
              </a:spcBef>
            </a:pPr>
            <a:r>
              <a:rPr lang="en-US" sz="2799">
                <a:solidFill>
                  <a:srgbClr val="FFFFFF"/>
                </a:solidFill>
                <a:latin typeface="Poppins"/>
                <a:ea typeface="Poppins"/>
                <a:cs typeface="Poppins"/>
                <a:sym typeface="Poppins"/>
              </a:rPr>
              <a:t>Combines Q-Learning with methods like Temporal Difference (TD(λ)TD(\lambda)TD(λ)) for smoother updates and faster convergence.</a:t>
            </a:r>
          </a:p>
          <a:p>
            <a:pPr algn="l">
              <a:lnSpc>
                <a:spcPts val="3919"/>
              </a:lnSpc>
              <a:spcBef>
                <a:spcPct val="0"/>
              </a:spcBef>
            </a:pPr>
            <a:r>
              <a:rPr lang="en-US" sz="2799">
                <a:solidFill>
                  <a:srgbClr val="FFFFFF"/>
                </a:solidFill>
                <a:latin typeface="Poppins"/>
                <a:ea typeface="Poppins"/>
                <a:cs typeface="Poppins"/>
                <a:sym typeface="Poppins"/>
              </a:rPr>
              <a:t>Memory-Based Enhancements:</a:t>
            </a:r>
          </a:p>
          <a:p>
            <a:pPr algn="l">
              <a:lnSpc>
                <a:spcPts val="3919"/>
              </a:lnSpc>
              <a:spcBef>
                <a:spcPct val="0"/>
              </a:spcBef>
            </a:pPr>
            <a:r>
              <a:rPr lang="en-US" sz="2799">
                <a:solidFill>
                  <a:srgbClr val="FFFFFF"/>
                </a:solidFill>
                <a:latin typeface="Poppins"/>
                <a:ea typeface="Poppins"/>
                <a:cs typeface="Poppins"/>
                <a:sym typeface="Poppins"/>
              </a:rPr>
              <a:t>Experience replay reuses past episodes to improve sample efficiency and balance exploration vs. exploitation.</a:t>
            </a:r>
          </a:p>
        </p:txBody>
      </p:sp>
    </p:spTree>
  </p:cSld>
  <p:clrMapOvr>
    <a:masterClrMapping/>
  </p:clrMapOvr>
</p:sld>
</file>

<file path=ppt/slides/slide22.xml><?xml version="1.0" encoding="utf-8"?>
<p:sld xmlns:p="http://schemas.openxmlformats.org/presentationml/2006/main" xmlns:a="http://schemas.openxmlformats.org/drawingml/2006/main">
  <p:cSld>
    <p:bg>
      <p:bgPr>
        <a:solidFill>
          <a:srgbClr val="0E022B"/>
        </a:solidFill>
      </p:bgPr>
    </p:bg>
    <p:spTree>
      <p:nvGrpSpPr>
        <p:cNvPr id="1" name=""/>
        <p:cNvGrpSpPr/>
        <p:nvPr/>
      </p:nvGrpSpPr>
      <p:grpSpPr>
        <a:xfrm>
          <a:off x="0" y="0"/>
          <a:ext cx="0" cy="0"/>
          <a:chOff x="0" y="0"/>
          <a:chExt cx="0" cy="0"/>
        </a:xfrm>
      </p:grpSpPr>
      <p:sp>
        <p:nvSpPr>
          <p:cNvPr name="TextBox 2" id="2"/>
          <p:cNvSpPr txBox="true"/>
          <p:nvPr/>
        </p:nvSpPr>
        <p:spPr>
          <a:xfrm rot="0">
            <a:off x="514350" y="1473979"/>
            <a:ext cx="17259300" cy="5801360"/>
          </a:xfrm>
          <a:prstGeom prst="rect">
            <a:avLst/>
          </a:prstGeom>
        </p:spPr>
        <p:txBody>
          <a:bodyPr anchor="t" rtlCol="false" tIns="0" lIns="0" bIns="0" rIns="0">
            <a:spAutoFit/>
          </a:bodyPr>
          <a:lstStyle/>
          <a:p>
            <a:pPr algn="just">
              <a:lnSpc>
                <a:spcPts val="5740"/>
              </a:lnSpc>
            </a:pPr>
            <a:r>
              <a:rPr lang="en-US" b="true" sz="4100">
                <a:solidFill>
                  <a:srgbClr val="FFFFFF"/>
                </a:solidFill>
                <a:latin typeface="Poppins Bold"/>
                <a:ea typeface="Poppins Bold"/>
                <a:cs typeface="Poppins Bold"/>
                <a:sym typeface="Poppins Bold"/>
              </a:rPr>
              <a:t>Practical Applications:</a:t>
            </a:r>
          </a:p>
          <a:p>
            <a:pPr algn="just" marL="885191" indent="-442595" lvl="1">
              <a:lnSpc>
                <a:spcPts val="5740"/>
              </a:lnSpc>
              <a:buFont typeface="Arial"/>
              <a:buChar char="•"/>
            </a:pPr>
            <a:r>
              <a:rPr lang="en-US" sz="4100">
                <a:solidFill>
                  <a:srgbClr val="FFFFFF"/>
                </a:solidFill>
                <a:latin typeface="Poppins"/>
                <a:ea typeface="Poppins"/>
                <a:cs typeface="Poppins"/>
                <a:sym typeface="Poppins"/>
              </a:rPr>
              <a:t>Robotics: Learning behaviors for automated systems without pre-programmed rules.</a:t>
            </a:r>
          </a:p>
          <a:p>
            <a:pPr algn="just" marL="885191" indent="-442595" lvl="1">
              <a:lnSpc>
                <a:spcPts val="5740"/>
              </a:lnSpc>
              <a:buFont typeface="Arial"/>
              <a:buChar char="•"/>
            </a:pPr>
            <a:r>
              <a:rPr lang="en-US" sz="4100">
                <a:solidFill>
                  <a:srgbClr val="FFFFFF"/>
                </a:solidFill>
                <a:latin typeface="Poppins"/>
                <a:ea typeface="Poppins"/>
                <a:cs typeface="Poppins"/>
                <a:sym typeface="Poppins"/>
              </a:rPr>
              <a:t>Game AI: Strategy learning for agents in competitive games.</a:t>
            </a:r>
          </a:p>
          <a:p>
            <a:pPr algn="just" marL="885191" indent="-442595" lvl="1">
              <a:lnSpc>
                <a:spcPts val="5740"/>
              </a:lnSpc>
              <a:buFont typeface="Arial"/>
              <a:buChar char="•"/>
            </a:pPr>
            <a:r>
              <a:rPr lang="en-US" sz="4100">
                <a:solidFill>
                  <a:srgbClr val="FFFFFF"/>
                </a:solidFill>
                <a:latin typeface="Poppins"/>
                <a:ea typeface="Poppins"/>
                <a:cs typeface="Poppins"/>
                <a:sym typeface="Poppins"/>
              </a:rPr>
              <a:t>Industrial Automation: Optimizing decision-making in dynamic systems like traffic control or inventory management.</a:t>
            </a:r>
          </a:p>
          <a:p>
            <a:pPr algn="just" marL="885191" indent="-442595" lvl="1">
              <a:lnSpc>
                <a:spcPts val="5740"/>
              </a:lnSpc>
              <a:buFont typeface="Arial"/>
              <a:buChar char="•"/>
            </a:pPr>
            <a:r>
              <a:rPr lang="en-US" sz="4100">
                <a:solidFill>
                  <a:srgbClr val="FFFFFF"/>
                </a:solidFill>
                <a:latin typeface="Poppins"/>
                <a:ea typeface="Poppins"/>
                <a:cs typeface="Poppins"/>
                <a:sym typeface="Poppins"/>
              </a:rPr>
              <a:t>Finance: Portfolio optimization and real-time decision-making in trading systems.</a:t>
            </a:r>
          </a:p>
        </p:txBody>
      </p:sp>
    </p:spTree>
  </p:cSld>
  <p:clrMapOvr>
    <a:masterClrMapping/>
  </p:clrMapOvr>
</p:sld>
</file>

<file path=ppt/slides/slide23.xml><?xml version="1.0" encoding="utf-8"?>
<p:sld xmlns:p="http://schemas.openxmlformats.org/presentationml/2006/main" xmlns:a="http://schemas.openxmlformats.org/drawingml/2006/main">
  <p:cSld>
    <p:bg>
      <p:bgPr>
        <a:solidFill>
          <a:srgbClr val="0E022B"/>
        </a:solidFill>
      </p:bgPr>
    </p:bg>
    <p:spTree>
      <p:nvGrpSpPr>
        <p:cNvPr id="1" name=""/>
        <p:cNvGrpSpPr/>
        <p:nvPr/>
      </p:nvGrpSpPr>
      <p:grpSpPr>
        <a:xfrm>
          <a:off x="0" y="0"/>
          <a:ext cx="0" cy="0"/>
          <a:chOff x="0" y="0"/>
          <a:chExt cx="0" cy="0"/>
        </a:xfrm>
      </p:grpSpPr>
      <p:sp>
        <p:nvSpPr>
          <p:cNvPr name="TextBox 2" id="2"/>
          <p:cNvSpPr txBox="true"/>
          <p:nvPr/>
        </p:nvSpPr>
        <p:spPr>
          <a:xfrm rot="0">
            <a:off x="0" y="914400"/>
            <a:ext cx="18288000" cy="8696960"/>
          </a:xfrm>
          <a:prstGeom prst="rect">
            <a:avLst/>
          </a:prstGeom>
        </p:spPr>
        <p:txBody>
          <a:bodyPr anchor="t" rtlCol="false" tIns="0" lIns="0" bIns="0" rIns="0">
            <a:spAutoFit/>
          </a:bodyPr>
          <a:lstStyle/>
          <a:p>
            <a:pPr algn="just">
              <a:lnSpc>
                <a:spcPts val="5740"/>
              </a:lnSpc>
              <a:spcBef>
                <a:spcPct val="0"/>
              </a:spcBef>
            </a:pPr>
            <a:r>
              <a:rPr lang="en-US" b="true" sz="4100">
                <a:solidFill>
                  <a:srgbClr val="FFFFFF"/>
                </a:solidFill>
                <a:latin typeface="Poppins Bold"/>
                <a:ea typeface="Poppins Bold"/>
                <a:cs typeface="Poppins Bold"/>
                <a:sym typeface="Poppins Bold"/>
              </a:rPr>
              <a:t>Challenges in Q-Learning</a:t>
            </a:r>
          </a:p>
          <a:p>
            <a:pPr algn="just">
              <a:lnSpc>
                <a:spcPts val="5740"/>
              </a:lnSpc>
              <a:spcBef>
                <a:spcPct val="0"/>
              </a:spcBef>
            </a:pPr>
            <a:r>
              <a:rPr lang="en-US" sz="4100">
                <a:solidFill>
                  <a:srgbClr val="FFFFFF"/>
                </a:solidFill>
                <a:latin typeface="Poppins"/>
                <a:ea typeface="Poppins"/>
                <a:cs typeface="Poppins"/>
                <a:sym typeface="Poppins"/>
              </a:rPr>
              <a:t>Requires all state-action pairs to be visited infinitely often for convergence.</a:t>
            </a:r>
          </a:p>
          <a:p>
            <a:pPr algn="just">
              <a:lnSpc>
                <a:spcPts val="5740"/>
              </a:lnSpc>
              <a:spcBef>
                <a:spcPct val="0"/>
              </a:spcBef>
            </a:pPr>
            <a:r>
              <a:rPr lang="en-US" sz="4100">
                <a:solidFill>
                  <a:srgbClr val="FFFFFF"/>
                </a:solidFill>
                <a:latin typeface="Poppins"/>
                <a:ea typeface="Poppins"/>
                <a:cs typeface="Poppins"/>
                <a:sym typeface="Poppins"/>
              </a:rPr>
              <a:t>Learning rates (αn\alpha_nαn​) must decay properly to balance new learning and past knowledge.</a:t>
            </a:r>
          </a:p>
          <a:p>
            <a:pPr algn="just">
              <a:lnSpc>
                <a:spcPts val="5740"/>
              </a:lnSpc>
              <a:spcBef>
                <a:spcPct val="0"/>
              </a:spcBef>
            </a:pPr>
            <a:r>
              <a:rPr lang="en-US" sz="4100">
                <a:solidFill>
                  <a:srgbClr val="FFFFFF"/>
                </a:solidFill>
                <a:latin typeface="Poppins"/>
                <a:ea typeface="Poppins"/>
                <a:cs typeface="Poppins"/>
                <a:sym typeface="Poppins"/>
              </a:rPr>
              <a:t>Initial Q-values can bias learning speed and trajectory.</a:t>
            </a:r>
          </a:p>
          <a:p>
            <a:pPr algn="just">
              <a:lnSpc>
                <a:spcPts val="5740"/>
              </a:lnSpc>
              <a:spcBef>
                <a:spcPct val="0"/>
              </a:spcBef>
            </a:pPr>
            <a:r>
              <a:rPr lang="en-US" sz="4100">
                <a:solidFill>
                  <a:srgbClr val="FFFFFF"/>
                </a:solidFill>
                <a:latin typeface="Poppins"/>
                <a:ea typeface="Poppins"/>
                <a:cs typeface="Poppins"/>
                <a:sym typeface="Poppins"/>
              </a:rPr>
              <a:t>Limited to discrete state-action spaces; struggles with large or continuous domains.</a:t>
            </a:r>
          </a:p>
          <a:p>
            <a:pPr algn="just">
              <a:lnSpc>
                <a:spcPts val="5740"/>
              </a:lnSpc>
              <a:spcBef>
                <a:spcPct val="0"/>
              </a:spcBef>
            </a:pPr>
            <a:r>
              <a:rPr lang="en-US" sz="4100">
                <a:solidFill>
                  <a:srgbClr val="FFFFFF"/>
                </a:solidFill>
                <a:latin typeface="Poppins"/>
                <a:ea typeface="Poppins"/>
                <a:cs typeface="Poppins"/>
                <a:sym typeface="Poppins"/>
              </a:rPr>
              <a:t>Effective exploration vs. exploitation remains challenging.</a:t>
            </a:r>
          </a:p>
          <a:p>
            <a:pPr algn="just">
              <a:lnSpc>
                <a:spcPts val="5740"/>
              </a:lnSpc>
              <a:spcBef>
                <a:spcPct val="0"/>
              </a:spcBef>
            </a:pPr>
            <a:r>
              <a:rPr lang="en-US" sz="4100">
                <a:solidFill>
                  <a:srgbClr val="FFFFFF"/>
                </a:solidFill>
                <a:latin typeface="Poppins"/>
                <a:ea typeface="Poppins"/>
                <a:cs typeface="Poppins"/>
                <a:sym typeface="Poppins"/>
              </a:rPr>
              <a:t>Difficulties arise in dynamic environments with non-stationary transitions or rewards.</a:t>
            </a:r>
          </a:p>
          <a:p>
            <a:pPr algn="just">
              <a:lnSpc>
                <a:spcPts val="5740"/>
              </a:lnSpc>
              <a:spcBef>
                <a:spcPct val="0"/>
              </a:spcBef>
            </a:pPr>
            <a:r>
              <a:rPr lang="en-US" sz="4100">
                <a:solidFill>
                  <a:srgbClr val="FFFFFF"/>
                </a:solidFill>
                <a:latin typeface="Poppins"/>
                <a:ea typeface="Poppins"/>
                <a:cs typeface="Poppins"/>
                <a:sym typeface="Poppins"/>
              </a:rPr>
              <a:t>Sparse or delayed rewards can slow learning significantly.</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674233" y="-299192"/>
            <a:ext cx="12939534" cy="10885383"/>
          </a:xfrm>
          <a:custGeom>
            <a:avLst/>
            <a:gdLst/>
            <a:ahLst/>
            <a:cxnLst/>
            <a:rect r="r" b="b" t="t" l="l"/>
            <a:pathLst>
              <a:path h="10885383" w="12939534">
                <a:moveTo>
                  <a:pt x="0" y="0"/>
                </a:moveTo>
                <a:lnTo>
                  <a:pt x="12939534" y="0"/>
                </a:lnTo>
                <a:lnTo>
                  <a:pt x="12939534" y="10885384"/>
                </a:lnTo>
                <a:lnTo>
                  <a:pt x="0" y="10885384"/>
                </a:lnTo>
                <a:lnTo>
                  <a:pt x="0" y="0"/>
                </a:lnTo>
                <a:close/>
              </a:path>
            </a:pathLst>
          </a:custGeom>
          <a:blipFill>
            <a:blip r:embed="rId3">
              <a:alphaModFix amt="10999"/>
            </a:blip>
            <a:stretch>
              <a:fillRect l="0" t="0" r="0" b="0"/>
            </a:stretch>
          </a:blipFill>
        </p:spPr>
      </p:sp>
      <p:sp>
        <p:nvSpPr>
          <p:cNvPr name="TextBox 4" id="4"/>
          <p:cNvSpPr txBox="true"/>
          <p:nvPr/>
        </p:nvSpPr>
        <p:spPr>
          <a:xfrm rot="0">
            <a:off x="1028700" y="1729191"/>
            <a:ext cx="11797065" cy="773134"/>
          </a:xfrm>
          <a:prstGeom prst="rect">
            <a:avLst/>
          </a:prstGeom>
        </p:spPr>
        <p:txBody>
          <a:bodyPr anchor="t" rtlCol="false" tIns="0" lIns="0" bIns="0" rIns="0">
            <a:spAutoFit/>
          </a:bodyPr>
          <a:lstStyle/>
          <a:p>
            <a:pPr algn="l">
              <a:lnSpc>
                <a:spcPts val="5273"/>
              </a:lnSpc>
            </a:pPr>
            <a:r>
              <a:rPr lang="en-US" sz="5670" b="true">
                <a:solidFill>
                  <a:srgbClr val="FFFFFF"/>
                </a:solidFill>
                <a:latin typeface="Poppins Bold"/>
                <a:ea typeface="Poppins Bold"/>
                <a:cs typeface="Poppins Bold"/>
                <a:sym typeface="Poppins Bold"/>
              </a:rPr>
              <a:t>References</a:t>
            </a:r>
          </a:p>
        </p:txBody>
      </p:sp>
      <p:sp>
        <p:nvSpPr>
          <p:cNvPr name="TextBox 5" id="5"/>
          <p:cNvSpPr txBox="true"/>
          <p:nvPr/>
        </p:nvSpPr>
        <p:spPr>
          <a:xfrm rot="0">
            <a:off x="1028700" y="3643469"/>
            <a:ext cx="14269473" cy="4460240"/>
          </a:xfrm>
          <a:prstGeom prst="rect">
            <a:avLst/>
          </a:prstGeom>
        </p:spPr>
        <p:txBody>
          <a:bodyPr anchor="t" rtlCol="false" tIns="0" lIns="0" bIns="0" rIns="0">
            <a:spAutoFit/>
          </a:bodyPr>
          <a:lstStyle/>
          <a:p>
            <a:pPr algn="just">
              <a:lnSpc>
                <a:spcPts val="4436"/>
              </a:lnSpc>
            </a:pPr>
          </a:p>
          <a:p>
            <a:pPr algn="just">
              <a:lnSpc>
                <a:spcPts val="4436"/>
              </a:lnSpc>
            </a:pPr>
            <a:r>
              <a:rPr lang="en-US" sz="3169">
                <a:solidFill>
                  <a:srgbClr val="FFFFFF"/>
                </a:solidFill>
                <a:latin typeface="Poppins"/>
                <a:ea typeface="Poppins"/>
                <a:cs typeface="Poppins"/>
                <a:sym typeface="Poppins"/>
              </a:rPr>
              <a:t>Slides Reference :-</a:t>
            </a:r>
          </a:p>
          <a:p>
            <a:pPr algn="just" marL="684205" indent="-342103" lvl="1">
              <a:lnSpc>
                <a:spcPts val="4436"/>
              </a:lnSpc>
              <a:buFont typeface="Arial"/>
              <a:buChar char="•"/>
            </a:pPr>
            <a:r>
              <a:rPr lang="en-US" sz="3169">
                <a:solidFill>
                  <a:srgbClr val="FFFFFF"/>
                </a:solidFill>
                <a:latin typeface="Poppins"/>
                <a:ea typeface="Poppins"/>
                <a:cs typeface="Poppins"/>
                <a:sym typeface="Poppins"/>
              </a:rPr>
              <a:t>GFG :- https://www.geeksforgeeks.org/q-learning-in-python/</a:t>
            </a:r>
          </a:p>
          <a:p>
            <a:pPr algn="just" marL="684205" indent="-342103" lvl="1">
              <a:lnSpc>
                <a:spcPts val="4436"/>
              </a:lnSpc>
              <a:buFont typeface="Arial"/>
              <a:buChar char="•"/>
            </a:pPr>
            <a:r>
              <a:rPr lang="en-US" sz="3169">
                <a:solidFill>
                  <a:srgbClr val="FFFFFF"/>
                </a:solidFill>
                <a:latin typeface="Poppins"/>
                <a:ea typeface="Poppins"/>
                <a:cs typeface="Poppins"/>
                <a:sym typeface="Poppins"/>
              </a:rPr>
              <a:t>Wekepedia :- https://en.wikipedia.org/wiki/Q-learning</a:t>
            </a:r>
          </a:p>
          <a:p>
            <a:pPr algn="just" marL="684205" indent="-342103" lvl="1">
              <a:lnSpc>
                <a:spcPts val="4436"/>
              </a:lnSpc>
              <a:buFont typeface="Arial"/>
              <a:buChar char="•"/>
            </a:pPr>
            <a:r>
              <a:rPr lang="en-US" sz="3169">
                <a:solidFill>
                  <a:srgbClr val="FFFFFF"/>
                </a:solidFill>
                <a:latin typeface="Poppins"/>
                <a:ea typeface="Poppins"/>
                <a:cs typeface="Poppins"/>
                <a:sym typeface="Poppins"/>
              </a:rPr>
              <a:t>Daniel Russo :- https://djrusso.github.io/RLCourse/slides/week4.pdf</a:t>
            </a:r>
          </a:p>
          <a:p>
            <a:pPr algn="just">
              <a:lnSpc>
                <a:spcPts val="4436"/>
              </a:lnSpc>
            </a:pPr>
          </a:p>
          <a:p>
            <a:pPr algn="just">
              <a:lnSpc>
                <a:spcPts val="4436"/>
              </a:lnSpc>
            </a:pPr>
            <a:r>
              <a:rPr lang="en-US" sz="3169">
                <a:solidFill>
                  <a:srgbClr val="FFFFFF"/>
                </a:solidFill>
                <a:latin typeface="Poppins"/>
                <a:ea typeface="Poppins"/>
                <a:cs typeface="Poppins"/>
                <a:sym typeface="Poppins"/>
              </a:rPr>
              <a:t>Design Slides Used :-</a:t>
            </a:r>
          </a:p>
          <a:p>
            <a:pPr algn="just" marL="684205" indent="-342103" lvl="1">
              <a:lnSpc>
                <a:spcPts val="4436"/>
              </a:lnSpc>
              <a:buFont typeface="Arial"/>
              <a:buChar char="•"/>
            </a:pPr>
            <a:r>
              <a:rPr lang="en-US" sz="3169">
                <a:solidFill>
                  <a:srgbClr val="FFFFFF"/>
                </a:solidFill>
                <a:latin typeface="Poppins"/>
                <a:ea typeface="Poppins"/>
                <a:cs typeface="Poppins"/>
                <a:sym typeface="Poppins"/>
              </a:rPr>
              <a:t>Canva free ppt presentation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4517060" y="717473"/>
            <a:ext cx="8852053" cy="8852053"/>
          </a:xfrm>
          <a:custGeom>
            <a:avLst/>
            <a:gdLst/>
            <a:ahLst/>
            <a:cxnLst/>
            <a:rect r="r" b="b" t="t" l="l"/>
            <a:pathLst>
              <a:path h="8852053" w="8852053">
                <a:moveTo>
                  <a:pt x="0" y="0"/>
                </a:moveTo>
                <a:lnTo>
                  <a:pt x="8852053" y="0"/>
                </a:lnTo>
                <a:lnTo>
                  <a:pt x="8852053" y="8852054"/>
                </a:lnTo>
                <a:lnTo>
                  <a:pt x="0" y="8852054"/>
                </a:lnTo>
                <a:lnTo>
                  <a:pt x="0" y="0"/>
                </a:lnTo>
                <a:close/>
              </a:path>
            </a:pathLst>
          </a:custGeom>
          <a:blipFill>
            <a:blip r:embed="rId3">
              <a:alphaModFix amt="7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757340" y="9361396"/>
            <a:ext cx="7315200" cy="1077329"/>
          </a:xfrm>
          <a:custGeom>
            <a:avLst/>
            <a:gdLst/>
            <a:ahLst/>
            <a:cxnLst/>
            <a:rect r="r" b="b" t="t" l="l"/>
            <a:pathLst>
              <a:path h="1077329" w="7315200">
                <a:moveTo>
                  <a:pt x="0" y="0"/>
                </a:moveTo>
                <a:lnTo>
                  <a:pt x="7315200" y="0"/>
                </a:lnTo>
                <a:lnTo>
                  <a:pt x="7315200" y="1077329"/>
                </a:lnTo>
                <a:lnTo>
                  <a:pt x="0" y="1077329"/>
                </a:lnTo>
                <a:lnTo>
                  <a:pt x="0" y="0"/>
                </a:lnTo>
                <a:close/>
              </a:path>
            </a:pathLst>
          </a:custGeom>
          <a:blipFill>
            <a:blip r:embed="rId5">
              <a:alphaModFix amt="23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337543" y="409815"/>
            <a:ext cx="7315200" cy="1077329"/>
          </a:xfrm>
          <a:custGeom>
            <a:avLst/>
            <a:gdLst/>
            <a:ahLst/>
            <a:cxnLst/>
            <a:rect r="r" b="b" t="t" l="l"/>
            <a:pathLst>
              <a:path h="1077329" w="7315200">
                <a:moveTo>
                  <a:pt x="0" y="0"/>
                </a:moveTo>
                <a:lnTo>
                  <a:pt x="7315200" y="0"/>
                </a:lnTo>
                <a:lnTo>
                  <a:pt x="7315200" y="1077330"/>
                </a:lnTo>
                <a:lnTo>
                  <a:pt x="0" y="1077330"/>
                </a:lnTo>
                <a:lnTo>
                  <a:pt x="0" y="0"/>
                </a:lnTo>
                <a:close/>
              </a:path>
            </a:pathLst>
          </a:custGeom>
          <a:blipFill>
            <a:blip r:embed="rId5">
              <a:alphaModFix amt="23000"/>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4517060" y="4350065"/>
            <a:ext cx="9253880" cy="1514791"/>
          </a:xfrm>
          <a:prstGeom prst="rect">
            <a:avLst/>
          </a:prstGeom>
        </p:spPr>
        <p:txBody>
          <a:bodyPr anchor="t" rtlCol="false" tIns="0" lIns="0" bIns="0" rIns="0">
            <a:spAutoFit/>
          </a:bodyPr>
          <a:lstStyle/>
          <a:p>
            <a:pPr algn="ctr">
              <a:lnSpc>
                <a:spcPts val="10341"/>
              </a:lnSpc>
            </a:pPr>
            <a:r>
              <a:rPr lang="en-US" b="true" sz="11120">
                <a:solidFill>
                  <a:srgbClr val="FFFFFF"/>
                </a:solidFill>
                <a:latin typeface="Poppins Bold"/>
                <a:ea typeface="Poppins Bold"/>
                <a:cs typeface="Poppins Bold"/>
                <a:sym typeface="Poppins 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4548933" y="2027215"/>
            <a:ext cx="8857462" cy="11413199"/>
          </a:xfrm>
          <a:custGeom>
            <a:avLst/>
            <a:gdLst/>
            <a:ahLst/>
            <a:cxnLst/>
            <a:rect r="r" b="b" t="t" l="l"/>
            <a:pathLst>
              <a:path h="11413199" w="8857462">
                <a:moveTo>
                  <a:pt x="0" y="0"/>
                </a:moveTo>
                <a:lnTo>
                  <a:pt x="8857462" y="0"/>
                </a:lnTo>
                <a:lnTo>
                  <a:pt x="8857462" y="11413199"/>
                </a:lnTo>
                <a:lnTo>
                  <a:pt x="0" y="11413199"/>
                </a:lnTo>
                <a:lnTo>
                  <a:pt x="0"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46146" y="2268151"/>
            <a:ext cx="6947432" cy="8485413"/>
          </a:xfrm>
          <a:custGeom>
            <a:avLst/>
            <a:gdLst/>
            <a:ahLst/>
            <a:cxnLst/>
            <a:rect r="r" b="b" t="t" l="l"/>
            <a:pathLst>
              <a:path h="8485413" w="6947432">
                <a:moveTo>
                  <a:pt x="0" y="0"/>
                </a:moveTo>
                <a:lnTo>
                  <a:pt x="6947432" y="0"/>
                </a:lnTo>
                <a:lnTo>
                  <a:pt x="6947432" y="8485413"/>
                </a:lnTo>
                <a:lnTo>
                  <a:pt x="0" y="8485413"/>
                </a:lnTo>
                <a:lnTo>
                  <a:pt x="0" y="0"/>
                </a:lnTo>
                <a:close/>
              </a:path>
            </a:pathLst>
          </a:custGeom>
          <a:blipFill>
            <a:blip r:embed="rId5"/>
            <a:stretch>
              <a:fillRect l="0" t="0" r="0" b="0"/>
            </a:stretch>
          </a:blipFill>
        </p:spPr>
      </p:sp>
      <p:sp>
        <p:nvSpPr>
          <p:cNvPr name="TextBox 5" id="5"/>
          <p:cNvSpPr txBox="true"/>
          <p:nvPr/>
        </p:nvSpPr>
        <p:spPr>
          <a:xfrm rot="0">
            <a:off x="1028700" y="2344351"/>
            <a:ext cx="7123974" cy="692412"/>
          </a:xfrm>
          <a:prstGeom prst="rect">
            <a:avLst/>
          </a:prstGeom>
        </p:spPr>
        <p:txBody>
          <a:bodyPr anchor="t" rtlCol="false" tIns="0" lIns="0" bIns="0" rIns="0">
            <a:spAutoFit/>
          </a:bodyPr>
          <a:lstStyle/>
          <a:p>
            <a:pPr algn="just">
              <a:lnSpc>
                <a:spcPts val="4751"/>
              </a:lnSpc>
            </a:pPr>
            <a:r>
              <a:rPr lang="en-US" b="true" sz="5108">
                <a:solidFill>
                  <a:srgbClr val="FFFFFF"/>
                </a:solidFill>
                <a:latin typeface="Poppins Bold"/>
                <a:ea typeface="Poppins Bold"/>
                <a:cs typeface="Poppins Bold"/>
                <a:sym typeface="Poppins Bold"/>
              </a:rPr>
              <a:t>What Is Q-Learning ?</a:t>
            </a:r>
          </a:p>
        </p:txBody>
      </p:sp>
      <p:sp>
        <p:nvSpPr>
          <p:cNvPr name="TextBox 6" id="6"/>
          <p:cNvSpPr txBox="true"/>
          <p:nvPr/>
        </p:nvSpPr>
        <p:spPr>
          <a:xfrm rot="0">
            <a:off x="809279" y="3763284"/>
            <a:ext cx="9626383" cy="5102417"/>
          </a:xfrm>
          <a:prstGeom prst="rect">
            <a:avLst/>
          </a:prstGeom>
        </p:spPr>
        <p:txBody>
          <a:bodyPr anchor="t" rtlCol="false" tIns="0" lIns="0" bIns="0" rIns="0">
            <a:spAutoFit/>
          </a:bodyPr>
          <a:lstStyle/>
          <a:p>
            <a:pPr algn="just" marL="696911" indent="-348455" lvl="1">
              <a:lnSpc>
                <a:spcPts val="4519"/>
              </a:lnSpc>
              <a:buFont typeface="Arial"/>
              <a:buChar char="•"/>
            </a:pPr>
            <a:r>
              <a:rPr lang="en-US" sz="3227">
                <a:solidFill>
                  <a:srgbClr val="FFFFFF"/>
                </a:solidFill>
                <a:latin typeface="Poppins"/>
                <a:ea typeface="Poppins"/>
                <a:cs typeface="Poppins"/>
                <a:sym typeface="Poppins"/>
              </a:rPr>
              <a:t>Q-learning is a model free RL approach (basically works on trial and error approach).</a:t>
            </a:r>
          </a:p>
          <a:p>
            <a:pPr algn="just" marL="696911" indent="-348455" lvl="1">
              <a:lnSpc>
                <a:spcPts val="4519"/>
              </a:lnSpc>
              <a:buFont typeface="Arial"/>
              <a:buChar char="•"/>
            </a:pPr>
            <a:r>
              <a:rPr lang="en-US" sz="3227">
                <a:solidFill>
                  <a:srgbClr val="FFFFFF"/>
                </a:solidFill>
                <a:latin typeface="Poppins"/>
                <a:ea typeface="Poppins"/>
                <a:cs typeface="Poppins"/>
                <a:sym typeface="Poppins"/>
              </a:rPr>
              <a:t>Providing agent to act optimally in Markovian Domain by virtue of effects of the action taken, regardless of building maps of the domain.</a:t>
            </a:r>
          </a:p>
          <a:p>
            <a:pPr algn="just" marL="696911" indent="-348455" lvl="1">
              <a:lnSpc>
                <a:spcPts val="4519"/>
              </a:lnSpc>
              <a:buFont typeface="Arial"/>
              <a:buChar char="•"/>
            </a:pPr>
            <a:r>
              <a:rPr lang="en-US" sz="3227">
                <a:solidFill>
                  <a:srgbClr val="FFFFFF"/>
                </a:solidFill>
                <a:latin typeface="Poppins"/>
                <a:ea typeface="Poppins"/>
                <a:cs typeface="Poppins"/>
                <a:sym typeface="Poppins"/>
              </a:rPr>
              <a:t>It can be also refred as an async way of Dynamic Programming.</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0E022B"/>
        </a:solidFill>
      </p:bgPr>
    </p:bg>
    <p:spTree>
      <p:nvGrpSpPr>
        <p:cNvPr id="1" name=""/>
        <p:cNvGrpSpPr/>
        <p:nvPr/>
      </p:nvGrpSpPr>
      <p:grpSpPr>
        <a:xfrm>
          <a:off x="0" y="0"/>
          <a:ext cx="0" cy="0"/>
          <a:chOff x="0" y="0"/>
          <a:chExt cx="0" cy="0"/>
        </a:xfrm>
      </p:grpSpPr>
      <p:sp>
        <p:nvSpPr>
          <p:cNvPr name="TextBox 2" id="2"/>
          <p:cNvSpPr txBox="true"/>
          <p:nvPr/>
        </p:nvSpPr>
        <p:spPr>
          <a:xfrm rot="0">
            <a:off x="573980" y="876300"/>
            <a:ext cx="4603353" cy="927481"/>
          </a:xfrm>
          <a:prstGeom prst="rect">
            <a:avLst/>
          </a:prstGeom>
        </p:spPr>
        <p:txBody>
          <a:bodyPr anchor="t" rtlCol="false" tIns="0" lIns="0" bIns="0" rIns="0">
            <a:spAutoFit/>
          </a:bodyPr>
          <a:lstStyle/>
          <a:p>
            <a:pPr algn="ctr">
              <a:lnSpc>
                <a:spcPts val="7153"/>
              </a:lnSpc>
              <a:spcBef>
                <a:spcPct val="0"/>
              </a:spcBef>
            </a:pPr>
            <a:r>
              <a:rPr lang="en-US" b="true" sz="5109">
                <a:solidFill>
                  <a:srgbClr val="FFFFFF"/>
                </a:solidFill>
                <a:latin typeface="Poppins Bold"/>
                <a:ea typeface="Poppins Bold"/>
                <a:cs typeface="Poppins Bold"/>
                <a:sym typeface="Poppins Bold"/>
              </a:rPr>
              <a:t>Key Concepts</a:t>
            </a:r>
          </a:p>
        </p:txBody>
      </p:sp>
      <p:sp>
        <p:nvSpPr>
          <p:cNvPr name="TextBox 3" id="3"/>
          <p:cNvSpPr txBox="true"/>
          <p:nvPr/>
        </p:nvSpPr>
        <p:spPr>
          <a:xfrm rot="0">
            <a:off x="328074" y="2055335"/>
            <a:ext cx="17545992" cy="7973059"/>
          </a:xfrm>
          <a:prstGeom prst="rect">
            <a:avLst/>
          </a:prstGeom>
        </p:spPr>
        <p:txBody>
          <a:bodyPr anchor="t" rtlCol="false" tIns="0" lIns="0" bIns="0" rIns="0">
            <a:spAutoFit/>
          </a:bodyPr>
          <a:lstStyle/>
          <a:p>
            <a:pPr algn="l">
              <a:lnSpc>
                <a:spcPts val="5740"/>
              </a:lnSpc>
            </a:pPr>
            <a:r>
              <a:rPr lang="en-US" sz="4100" b="true">
                <a:solidFill>
                  <a:srgbClr val="FFFFFF"/>
                </a:solidFill>
                <a:latin typeface="Poppins Bold"/>
                <a:ea typeface="Poppins Bold"/>
                <a:cs typeface="Poppins Bold"/>
                <a:sym typeface="Poppins Bold"/>
              </a:rPr>
              <a:t>Markovian Domains:</a:t>
            </a:r>
            <a:r>
              <a:rPr lang="en-US" sz="4100">
                <a:solidFill>
                  <a:srgbClr val="FFFFFF"/>
                </a:solidFill>
                <a:latin typeface="Poppins"/>
                <a:ea typeface="Poppins"/>
                <a:cs typeface="Poppins"/>
                <a:sym typeface="Poppins"/>
              </a:rPr>
              <a:t>A Markovian domain is an environment where the future state depends only on the current state and action, adhering to the Markov property.</a:t>
            </a:r>
          </a:p>
          <a:p>
            <a:pPr algn="l">
              <a:lnSpc>
                <a:spcPts val="5740"/>
              </a:lnSpc>
            </a:pPr>
          </a:p>
          <a:p>
            <a:pPr algn="l">
              <a:lnSpc>
                <a:spcPts val="5740"/>
              </a:lnSpc>
            </a:pPr>
            <a:r>
              <a:rPr lang="en-US" sz="4100" b="true">
                <a:solidFill>
                  <a:srgbClr val="FFFFFF"/>
                </a:solidFill>
                <a:latin typeface="Poppins Bold"/>
                <a:ea typeface="Poppins Bold"/>
                <a:cs typeface="Poppins Bold"/>
                <a:sym typeface="Poppins Bold"/>
              </a:rPr>
              <a:t>Reinforcement Learning Basics:</a:t>
            </a:r>
            <a:r>
              <a:rPr lang="en-US" sz="4100">
                <a:solidFill>
                  <a:srgbClr val="FFFFFF"/>
                </a:solidFill>
                <a:latin typeface="Poppins"/>
                <a:ea typeface="Poppins"/>
                <a:cs typeface="Poppins"/>
                <a:sym typeface="Poppins"/>
              </a:rPr>
              <a:t> Agents learn optimal actions by interacting with the environment and receiving feedback through rewards.</a:t>
            </a:r>
          </a:p>
          <a:p>
            <a:pPr algn="l">
              <a:lnSpc>
                <a:spcPts val="5740"/>
              </a:lnSpc>
            </a:pPr>
          </a:p>
          <a:p>
            <a:pPr algn="l">
              <a:lnSpc>
                <a:spcPts val="5740"/>
              </a:lnSpc>
              <a:spcBef>
                <a:spcPct val="0"/>
              </a:spcBef>
            </a:pPr>
            <a:r>
              <a:rPr lang="en-US" b="true" sz="4100">
                <a:solidFill>
                  <a:srgbClr val="FFFFFF"/>
                </a:solidFill>
                <a:latin typeface="Poppins Bold"/>
                <a:ea typeface="Poppins Bold"/>
                <a:cs typeface="Poppins Bold"/>
                <a:sym typeface="Poppins Bold"/>
              </a:rPr>
              <a:t>Q-Learning Features:</a:t>
            </a:r>
            <a:r>
              <a:rPr lang="en-US" sz="4100">
                <a:solidFill>
                  <a:srgbClr val="FFFFFF"/>
                </a:solidFill>
                <a:latin typeface="Poppins"/>
                <a:ea typeface="Poppins"/>
                <a:cs typeface="Poppins"/>
                <a:sym typeface="Poppins"/>
              </a:rPr>
              <a:t> A model-free reinforcement learning method that evaluates actions using immediate rewards and future discounted rewards.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339699" y="1736674"/>
            <a:ext cx="8486978" cy="699277"/>
          </a:xfrm>
          <a:prstGeom prst="rect">
            <a:avLst/>
          </a:prstGeom>
        </p:spPr>
        <p:txBody>
          <a:bodyPr anchor="t" rtlCol="false" tIns="0" lIns="0" bIns="0" rIns="0">
            <a:spAutoFit/>
          </a:bodyPr>
          <a:lstStyle/>
          <a:p>
            <a:pPr algn="l">
              <a:lnSpc>
                <a:spcPts val="4757"/>
              </a:lnSpc>
            </a:pPr>
            <a:r>
              <a:rPr lang="en-US" sz="5115" b="true">
                <a:solidFill>
                  <a:srgbClr val="FFFFFF"/>
                </a:solidFill>
                <a:latin typeface="Poppins Bold"/>
                <a:ea typeface="Poppins Bold"/>
                <a:cs typeface="Poppins Bold"/>
                <a:sym typeface="Poppins Bold"/>
              </a:rPr>
              <a:t>Methodology Adopted</a:t>
            </a:r>
          </a:p>
        </p:txBody>
      </p:sp>
      <p:sp>
        <p:nvSpPr>
          <p:cNvPr name="TextBox 4" id="4"/>
          <p:cNvSpPr txBox="true"/>
          <p:nvPr/>
        </p:nvSpPr>
        <p:spPr>
          <a:xfrm rot="0">
            <a:off x="0" y="3251465"/>
            <a:ext cx="18288000" cy="5988915"/>
          </a:xfrm>
          <a:prstGeom prst="rect">
            <a:avLst/>
          </a:prstGeom>
        </p:spPr>
        <p:txBody>
          <a:bodyPr anchor="t" rtlCol="false" tIns="0" lIns="0" bIns="0" rIns="0">
            <a:spAutoFit/>
          </a:bodyPr>
          <a:lstStyle/>
          <a:p>
            <a:pPr algn="just" marL="667338" indent="-333669" lvl="1">
              <a:lnSpc>
                <a:spcPts val="4327"/>
              </a:lnSpc>
              <a:buFont typeface="Arial"/>
              <a:buChar char="•"/>
            </a:pPr>
            <a:r>
              <a:rPr lang="en-US" sz="3090">
                <a:solidFill>
                  <a:srgbClr val="FFFFFF"/>
                </a:solidFill>
                <a:latin typeface="Poppins"/>
                <a:ea typeface="Poppins"/>
                <a:cs typeface="Poppins"/>
                <a:sym typeface="Poppins"/>
              </a:rPr>
              <a:t>An agent throughout its lifetime starts from a start state, and makes several transitions from its current state to a next state based on its choice of action and also the environment the agent is interacting in. </a:t>
            </a:r>
          </a:p>
          <a:p>
            <a:pPr algn="just" marL="667338" indent="-333669" lvl="1">
              <a:lnSpc>
                <a:spcPts val="4327"/>
              </a:lnSpc>
              <a:buFont typeface="Arial"/>
              <a:buChar char="•"/>
            </a:pPr>
            <a:r>
              <a:rPr lang="en-US" sz="3090">
                <a:solidFill>
                  <a:srgbClr val="FFFFFF"/>
                </a:solidFill>
                <a:latin typeface="Poppins"/>
                <a:ea typeface="Poppins"/>
                <a:cs typeface="Poppins"/>
                <a:sym typeface="Poppins"/>
              </a:rPr>
              <a:t>At every step of transition, the agent from a state takes an action, observes a reward from the environment, and then transits to another state. If at any point in time, the agent ends up in one of the terminating states that means there are no further transitions possible. </a:t>
            </a:r>
          </a:p>
          <a:p>
            <a:pPr algn="just" marL="667338" indent="-333669" lvl="1">
              <a:lnSpc>
                <a:spcPts val="4327"/>
              </a:lnSpc>
              <a:buFont typeface="Arial"/>
              <a:buChar char="•"/>
            </a:pPr>
            <a:r>
              <a:rPr lang="en-US" sz="3090">
                <a:solidFill>
                  <a:srgbClr val="FFFFFF"/>
                </a:solidFill>
                <a:latin typeface="Poppins"/>
                <a:ea typeface="Poppins"/>
                <a:cs typeface="Poppins"/>
                <a:sym typeface="Poppins"/>
              </a:rPr>
              <a:t>This is said to be the completion of an episode.</a:t>
            </a:r>
          </a:p>
          <a:p>
            <a:pPr algn="ctr">
              <a:lnSpc>
                <a:spcPts val="4327"/>
              </a:lnSpc>
            </a:pPr>
          </a:p>
          <a:p>
            <a:pPr algn="ctr">
              <a:lnSpc>
                <a:spcPts val="4327"/>
              </a:lnSpc>
            </a:pPr>
          </a:p>
          <a:p>
            <a:pPr algn="ctr">
              <a:lnSpc>
                <a:spcPts val="4327"/>
              </a:lnSpc>
            </a:pPr>
          </a:p>
          <a:p>
            <a:pPr algn="ctr">
              <a:lnSpc>
                <a:spcPts val="4327"/>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0" y="6786568"/>
            <a:ext cx="4620711" cy="6406532"/>
          </a:xfrm>
          <a:custGeom>
            <a:avLst/>
            <a:gdLst/>
            <a:ahLst/>
            <a:cxnLst/>
            <a:rect r="r" b="b" t="t" l="l"/>
            <a:pathLst>
              <a:path h="6406532" w="4620711">
                <a:moveTo>
                  <a:pt x="0" y="0"/>
                </a:moveTo>
                <a:lnTo>
                  <a:pt x="4620711" y="0"/>
                </a:lnTo>
                <a:lnTo>
                  <a:pt x="4620711" y="6406532"/>
                </a:lnTo>
                <a:lnTo>
                  <a:pt x="0" y="6406532"/>
                </a:lnTo>
                <a:lnTo>
                  <a:pt x="0" y="0"/>
                </a:lnTo>
                <a:close/>
              </a:path>
            </a:pathLst>
          </a:custGeom>
          <a:blipFill>
            <a:blip r:embed="rId3"/>
            <a:stretch>
              <a:fillRect l="0" t="0" r="0" b="0"/>
            </a:stretch>
          </a:blipFill>
        </p:spPr>
      </p:sp>
      <p:sp>
        <p:nvSpPr>
          <p:cNvPr name="Freeform 4" id="4"/>
          <p:cNvSpPr/>
          <p:nvPr/>
        </p:nvSpPr>
        <p:spPr>
          <a:xfrm flipH="false" flipV="false" rot="0">
            <a:off x="5074284" y="2815196"/>
            <a:ext cx="5923209" cy="998081"/>
          </a:xfrm>
          <a:custGeom>
            <a:avLst/>
            <a:gdLst/>
            <a:ahLst/>
            <a:cxnLst/>
            <a:rect r="r" b="b" t="t" l="l"/>
            <a:pathLst>
              <a:path h="998081" w="5923209">
                <a:moveTo>
                  <a:pt x="0" y="0"/>
                </a:moveTo>
                <a:lnTo>
                  <a:pt x="5923209" y="0"/>
                </a:lnTo>
                <a:lnTo>
                  <a:pt x="5923209" y="998081"/>
                </a:lnTo>
                <a:lnTo>
                  <a:pt x="0" y="998081"/>
                </a:lnTo>
                <a:lnTo>
                  <a:pt x="0" y="0"/>
                </a:lnTo>
                <a:close/>
              </a:path>
            </a:pathLst>
          </a:custGeom>
          <a:blipFill>
            <a:blip r:embed="rId4"/>
            <a:stretch>
              <a:fillRect l="0" t="-1643" r="0" b="-1643"/>
            </a:stretch>
          </a:blipFill>
        </p:spPr>
      </p:sp>
      <p:sp>
        <p:nvSpPr>
          <p:cNvPr name="TextBox 5" id="5"/>
          <p:cNvSpPr txBox="true"/>
          <p:nvPr/>
        </p:nvSpPr>
        <p:spPr>
          <a:xfrm rot="0">
            <a:off x="5074284" y="4099027"/>
            <a:ext cx="12803872" cy="5540273"/>
          </a:xfrm>
          <a:prstGeom prst="rect">
            <a:avLst/>
          </a:prstGeom>
        </p:spPr>
        <p:txBody>
          <a:bodyPr anchor="t" rtlCol="false" tIns="0" lIns="0" bIns="0" rIns="0">
            <a:spAutoFit/>
          </a:bodyPr>
          <a:lstStyle/>
          <a:p>
            <a:pPr algn="l">
              <a:lnSpc>
                <a:spcPts val="4380"/>
              </a:lnSpc>
            </a:pPr>
            <a:r>
              <a:rPr lang="en-US" sz="3129">
                <a:solidFill>
                  <a:srgbClr val="FFFFFF"/>
                </a:solidFill>
                <a:latin typeface="Poppins"/>
                <a:ea typeface="Poppins"/>
                <a:cs typeface="Poppins"/>
                <a:sym typeface="Poppins"/>
              </a:rPr>
              <a:t>Consider a computational agent moving around some discrete, finite world, choosing one </a:t>
            </a:r>
            <a:r>
              <a:rPr lang="en-US" sz="3129">
                <a:solidFill>
                  <a:srgbClr val="FFFFFF"/>
                </a:solidFill>
                <a:latin typeface="Poppins"/>
                <a:ea typeface="Poppins"/>
                <a:cs typeface="Poppins"/>
                <a:sym typeface="Poppins"/>
              </a:rPr>
              <a:t>from a finite collection of actions at every time step. The world constitutes a </a:t>
            </a:r>
            <a:r>
              <a:rPr lang="en-US" sz="3129" b="true">
                <a:solidFill>
                  <a:srgbClr val="FFFFFF"/>
                </a:solidFill>
                <a:latin typeface="Poppins Bold"/>
                <a:ea typeface="Poppins Bold"/>
                <a:cs typeface="Poppins Bold"/>
                <a:sym typeface="Poppins Bold"/>
              </a:rPr>
              <a:t>controlled</a:t>
            </a:r>
          </a:p>
          <a:p>
            <a:pPr algn="l">
              <a:lnSpc>
                <a:spcPts val="4380"/>
              </a:lnSpc>
            </a:pPr>
            <a:r>
              <a:rPr lang="en-US" sz="3129" b="true">
                <a:solidFill>
                  <a:srgbClr val="FFFFFF"/>
                </a:solidFill>
                <a:latin typeface="Poppins Bold"/>
                <a:ea typeface="Poppins Bold"/>
                <a:cs typeface="Poppins Bold"/>
                <a:sym typeface="Poppins Bold"/>
              </a:rPr>
              <a:t>Markov</a:t>
            </a:r>
            <a:r>
              <a:rPr lang="en-US" sz="3129">
                <a:solidFill>
                  <a:srgbClr val="FFFFFF"/>
                </a:solidFill>
                <a:latin typeface="Poppins"/>
                <a:ea typeface="Poppins"/>
                <a:cs typeface="Poppins"/>
                <a:sym typeface="Poppins"/>
              </a:rPr>
              <a:t> process with the agent as a controller. At step </a:t>
            </a:r>
            <a:r>
              <a:rPr lang="en-US" sz="3129" b="true">
                <a:solidFill>
                  <a:srgbClr val="FFFFFF"/>
                </a:solidFill>
                <a:latin typeface="Poppins Bold"/>
                <a:ea typeface="Poppins Bold"/>
                <a:cs typeface="Poppins Bold"/>
                <a:sym typeface="Poppins Bold"/>
              </a:rPr>
              <a:t>n</a:t>
            </a:r>
            <a:r>
              <a:rPr lang="en-US" sz="3129">
                <a:solidFill>
                  <a:srgbClr val="FFFFFF"/>
                </a:solidFill>
                <a:latin typeface="Poppins"/>
                <a:ea typeface="Poppins"/>
                <a:cs typeface="Poppins"/>
                <a:sym typeface="Poppins"/>
              </a:rPr>
              <a:t>, the agent is equipped to register the state </a:t>
            </a:r>
            <a:r>
              <a:rPr lang="en-US" sz="3129" b="true">
                <a:solidFill>
                  <a:srgbClr val="FFFFFF"/>
                </a:solidFill>
                <a:latin typeface="Poppins Bold"/>
                <a:ea typeface="Poppins Bold"/>
                <a:cs typeface="Poppins Bold"/>
                <a:sym typeface="Poppins Bold"/>
              </a:rPr>
              <a:t>x n (belongs to X) </a:t>
            </a:r>
            <a:r>
              <a:rPr lang="en-US" sz="3129">
                <a:solidFill>
                  <a:srgbClr val="FFFFFF"/>
                </a:solidFill>
                <a:latin typeface="Poppins"/>
                <a:ea typeface="Poppins"/>
                <a:cs typeface="Poppins"/>
                <a:sym typeface="Poppins"/>
              </a:rPr>
              <a:t>of the world, a can choose its action </a:t>
            </a:r>
            <a:r>
              <a:rPr lang="en-US" sz="3129" b="true">
                <a:solidFill>
                  <a:srgbClr val="FFFFFF"/>
                </a:solidFill>
                <a:latin typeface="Poppins Bold"/>
                <a:ea typeface="Poppins Bold"/>
                <a:cs typeface="Poppins Bold"/>
                <a:sym typeface="Poppins Bold"/>
              </a:rPr>
              <a:t>an</a:t>
            </a:r>
            <a:r>
              <a:rPr lang="en-US" sz="3129">
                <a:solidFill>
                  <a:srgbClr val="FFFFFF"/>
                </a:solidFill>
                <a:latin typeface="Poppins"/>
                <a:ea typeface="Poppins"/>
                <a:cs typeface="Poppins"/>
                <a:sym typeface="Poppins"/>
              </a:rPr>
              <a:t> (belongs to Q) accordingly. The agent receives a probabilistic reward </a:t>
            </a:r>
            <a:r>
              <a:rPr lang="en-US" sz="3129" b="true">
                <a:solidFill>
                  <a:srgbClr val="FFFFFF"/>
                </a:solidFill>
                <a:latin typeface="Poppins Bold"/>
                <a:ea typeface="Poppins Bold"/>
                <a:cs typeface="Poppins Bold"/>
                <a:sym typeface="Poppins Bold"/>
              </a:rPr>
              <a:t>rn</a:t>
            </a:r>
            <a:r>
              <a:rPr lang="en-US" sz="3129">
                <a:solidFill>
                  <a:srgbClr val="FFFFFF"/>
                </a:solidFill>
                <a:latin typeface="Poppins"/>
                <a:ea typeface="Poppins"/>
                <a:cs typeface="Poppins"/>
                <a:sym typeface="Poppins"/>
              </a:rPr>
              <a:t>, whose mean value </a:t>
            </a:r>
            <a:r>
              <a:rPr lang="en-US" sz="3129" b="true">
                <a:solidFill>
                  <a:srgbClr val="FFFFFF"/>
                </a:solidFill>
                <a:latin typeface="Poppins Bold"/>
                <a:ea typeface="Poppins Bold"/>
                <a:cs typeface="Poppins Bold"/>
                <a:sym typeface="Poppins Bold"/>
              </a:rPr>
              <a:t>Rxn (an)</a:t>
            </a:r>
            <a:r>
              <a:rPr lang="en-US" sz="3129">
                <a:solidFill>
                  <a:srgbClr val="FFFFFF"/>
                </a:solidFill>
                <a:latin typeface="Poppins"/>
                <a:ea typeface="Poppins"/>
                <a:cs typeface="Poppins"/>
                <a:sym typeface="Poppins"/>
              </a:rPr>
              <a:t> depends only on the state and action, and the state of the world changes probabilistically to yn according to the law</a:t>
            </a:r>
          </a:p>
          <a:p>
            <a:pPr algn="l">
              <a:lnSpc>
                <a:spcPts val="4380"/>
              </a:lnSpc>
              <a:spcBef>
                <a:spcPct val="0"/>
              </a:spcBef>
            </a:pPr>
          </a:p>
        </p:txBody>
      </p:sp>
      <p:sp>
        <p:nvSpPr>
          <p:cNvPr name="TextBox 6" id="6"/>
          <p:cNvSpPr txBox="true"/>
          <p:nvPr/>
        </p:nvSpPr>
        <p:spPr>
          <a:xfrm rot="0">
            <a:off x="319551" y="1511356"/>
            <a:ext cx="7427416" cy="927589"/>
          </a:xfrm>
          <a:prstGeom prst="rect">
            <a:avLst/>
          </a:prstGeom>
        </p:spPr>
        <p:txBody>
          <a:bodyPr anchor="t" rtlCol="false" tIns="0" lIns="0" bIns="0" rIns="0">
            <a:spAutoFit/>
          </a:bodyPr>
          <a:lstStyle/>
          <a:p>
            <a:pPr algn="ctr">
              <a:lnSpc>
                <a:spcPts val="7148"/>
              </a:lnSpc>
              <a:spcBef>
                <a:spcPct val="0"/>
              </a:spcBef>
            </a:pPr>
            <a:r>
              <a:rPr lang="en-US" b="true" sz="5105">
                <a:solidFill>
                  <a:srgbClr val="FFFFFF"/>
                </a:solidFill>
                <a:latin typeface="Poppins Bold"/>
                <a:ea typeface="Poppins Bold"/>
                <a:cs typeface="Poppins Bold"/>
                <a:sym typeface="Poppins Bold"/>
              </a:rPr>
              <a:t>Methodology Adopted</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0E022B"/>
        </a:solidFill>
      </p:bgPr>
    </p:bg>
    <p:spTree>
      <p:nvGrpSpPr>
        <p:cNvPr id="1" name=""/>
        <p:cNvGrpSpPr/>
        <p:nvPr/>
      </p:nvGrpSpPr>
      <p:grpSpPr>
        <a:xfrm>
          <a:off x="0" y="0"/>
          <a:ext cx="0" cy="0"/>
          <a:chOff x="0" y="0"/>
          <a:chExt cx="0" cy="0"/>
        </a:xfrm>
      </p:grpSpPr>
      <p:sp>
        <p:nvSpPr>
          <p:cNvPr name="TextBox 2" id="2"/>
          <p:cNvSpPr txBox="true"/>
          <p:nvPr/>
        </p:nvSpPr>
        <p:spPr>
          <a:xfrm rot="0">
            <a:off x="1028700" y="857250"/>
            <a:ext cx="7357071" cy="1069521"/>
          </a:xfrm>
          <a:prstGeom prst="rect">
            <a:avLst/>
          </a:prstGeom>
        </p:spPr>
        <p:txBody>
          <a:bodyPr anchor="t" rtlCol="false" tIns="0" lIns="0" bIns="0" rIns="0">
            <a:spAutoFit/>
          </a:bodyPr>
          <a:lstStyle/>
          <a:p>
            <a:pPr algn="ctr">
              <a:lnSpc>
                <a:spcPts val="8250"/>
              </a:lnSpc>
              <a:spcBef>
                <a:spcPct val="0"/>
              </a:spcBef>
            </a:pPr>
            <a:r>
              <a:rPr lang="en-US" b="true" sz="5892">
                <a:solidFill>
                  <a:srgbClr val="FFFFFF"/>
                </a:solidFill>
                <a:latin typeface="Poppins Bold"/>
                <a:ea typeface="Poppins Bold"/>
                <a:cs typeface="Poppins Bold"/>
                <a:sym typeface="Poppins Bold"/>
              </a:rPr>
              <a:t>Convergence Proof</a:t>
            </a:r>
          </a:p>
        </p:txBody>
      </p:sp>
      <p:sp>
        <p:nvSpPr>
          <p:cNvPr name="TextBox 3" id="3"/>
          <p:cNvSpPr txBox="true"/>
          <p:nvPr/>
        </p:nvSpPr>
        <p:spPr>
          <a:xfrm rot="0">
            <a:off x="0" y="2184916"/>
            <a:ext cx="18288000" cy="7249160"/>
          </a:xfrm>
          <a:prstGeom prst="rect">
            <a:avLst/>
          </a:prstGeom>
        </p:spPr>
        <p:txBody>
          <a:bodyPr anchor="t" rtlCol="false" tIns="0" lIns="0" bIns="0" rIns="0">
            <a:spAutoFit/>
          </a:bodyPr>
          <a:lstStyle/>
          <a:p>
            <a:pPr algn="l" marL="885191" indent="-442595" lvl="1">
              <a:lnSpc>
                <a:spcPts val="5740"/>
              </a:lnSpc>
              <a:buFont typeface="Arial"/>
              <a:buChar char="•"/>
            </a:pPr>
            <a:r>
              <a:rPr lang="en-US" sz="4100">
                <a:solidFill>
                  <a:srgbClr val="FFFFFF"/>
                </a:solidFill>
                <a:latin typeface="Poppins"/>
                <a:ea typeface="Poppins"/>
                <a:cs typeface="Poppins"/>
                <a:sym typeface="Poppins"/>
              </a:rPr>
              <a:t>The convergence proof of Q-Learning ensures that the algorithm reliably learns the optimal Q-values (Q*) for all state-action pairs under certain conditions. </a:t>
            </a:r>
          </a:p>
          <a:p>
            <a:pPr algn="l" marL="885191" indent="-442595" lvl="1">
              <a:lnSpc>
                <a:spcPts val="5740"/>
              </a:lnSpc>
              <a:buFont typeface="Arial"/>
              <a:buChar char="•"/>
            </a:pPr>
            <a:r>
              <a:rPr lang="en-US" sz="4100">
                <a:solidFill>
                  <a:srgbClr val="FFFFFF"/>
                </a:solidFill>
                <a:latin typeface="Poppins"/>
                <a:ea typeface="Poppins"/>
                <a:cs typeface="Poppins"/>
                <a:sym typeface="Poppins"/>
              </a:rPr>
              <a:t>The proof is based on the Action Replay Process (AFIP), a theoretical framework that simulates the learning process as a controlled Markov process. </a:t>
            </a:r>
          </a:p>
          <a:p>
            <a:pPr algn="l" marL="885191" indent="-442595" lvl="1">
              <a:lnSpc>
                <a:spcPts val="5740"/>
              </a:lnSpc>
              <a:buFont typeface="Arial"/>
              <a:buChar char="•"/>
            </a:pPr>
            <a:r>
              <a:rPr lang="en-US" sz="4100">
                <a:solidFill>
                  <a:srgbClr val="FFFFFF"/>
                </a:solidFill>
                <a:latin typeface="Poppins"/>
                <a:ea typeface="Poppins"/>
                <a:cs typeface="Poppins"/>
                <a:sym typeface="Poppins"/>
              </a:rPr>
              <a:t>The Action Relay Process in RL refers to the sequence of choosing an action, executing it, and passing this action through systems (such as Q-values or environmentt interactions) to receive feedback and update accordingly.</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0E022B"/>
        </a:solidFill>
      </p:bgPr>
    </p:bg>
    <p:spTree>
      <p:nvGrpSpPr>
        <p:cNvPr id="1" name=""/>
        <p:cNvGrpSpPr/>
        <p:nvPr/>
      </p:nvGrpSpPr>
      <p:grpSpPr>
        <a:xfrm>
          <a:off x="0" y="0"/>
          <a:ext cx="0" cy="0"/>
          <a:chOff x="0" y="0"/>
          <a:chExt cx="0" cy="0"/>
        </a:xfrm>
      </p:grpSpPr>
      <p:sp>
        <p:nvSpPr>
          <p:cNvPr name="TextBox 2" id="2"/>
          <p:cNvSpPr txBox="true"/>
          <p:nvPr/>
        </p:nvSpPr>
        <p:spPr>
          <a:xfrm rot="0">
            <a:off x="1028700" y="857250"/>
            <a:ext cx="7357071" cy="1069521"/>
          </a:xfrm>
          <a:prstGeom prst="rect">
            <a:avLst/>
          </a:prstGeom>
        </p:spPr>
        <p:txBody>
          <a:bodyPr anchor="t" rtlCol="false" tIns="0" lIns="0" bIns="0" rIns="0">
            <a:spAutoFit/>
          </a:bodyPr>
          <a:lstStyle/>
          <a:p>
            <a:pPr algn="l">
              <a:lnSpc>
                <a:spcPts val="8250"/>
              </a:lnSpc>
              <a:spcBef>
                <a:spcPct val="0"/>
              </a:spcBef>
            </a:pPr>
            <a:r>
              <a:rPr lang="en-US" b="true" sz="5892">
                <a:solidFill>
                  <a:srgbClr val="FFFFFF"/>
                </a:solidFill>
                <a:latin typeface="Poppins Bold"/>
                <a:ea typeface="Poppins Bold"/>
                <a:cs typeface="Poppins Bold"/>
                <a:sym typeface="Poppins Bold"/>
              </a:rPr>
              <a:t>Convergence Proof</a:t>
            </a:r>
          </a:p>
        </p:txBody>
      </p:sp>
      <p:sp>
        <p:nvSpPr>
          <p:cNvPr name="TextBox 3" id="3"/>
          <p:cNvSpPr txBox="true"/>
          <p:nvPr/>
        </p:nvSpPr>
        <p:spPr>
          <a:xfrm rot="0">
            <a:off x="536887" y="2841420"/>
            <a:ext cx="17751113" cy="5801360"/>
          </a:xfrm>
          <a:prstGeom prst="rect">
            <a:avLst/>
          </a:prstGeom>
        </p:spPr>
        <p:txBody>
          <a:bodyPr anchor="t" rtlCol="false" tIns="0" lIns="0" bIns="0" rIns="0">
            <a:spAutoFit/>
          </a:bodyPr>
          <a:lstStyle/>
          <a:p>
            <a:pPr algn="l">
              <a:lnSpc>
                <a:spcPts val="5740"/>
              </a:lnSpc>
              <a:spcBef>
                <a:spcPct val="0"/>
              </a:spcBef>
            </a:pPr>
            <a:r>
              <a:rPr lang="en-US" sz="4100">
                <a:solidFill>
                  <a:srgbClr val="FFFFFF"/>
                </a:solidFill>
                <a:latin typeface="Poppins"/>
                <a:ea typeface="Poppins"/>
                <a:cs typeface="Poppins"/>
                <a:sym typeface="Poppins"/>
              </a:rPr>
              <a:t>The key steps include:</a:t>
            </a:r>
          </a:p>
          <a:p>
            <a:pPr algn="l">
              <a:lnSpc>
                <a:spcPts val="5740"/>
              </a:lnSpc>
              <a:spcBef>
                <a:spcPct val="0"/>
              </a:spcBef>
            </a:pPr>
            <a:r>
              <a:rPr lang="en-US" b="true" sz="4100">
                <a:solidFill>
                  <a:srgbClr val="FFFFFF"/>
                </a:solidFill>
                <a:latin typeface="Poppins Bold"/>
                <a:ea typeface="Poppins Bold"/>
                <a:cs typeface="Poppins Bold"/>
                <a:sym typeface="Poppins Bold"/>
              </a:rPr>
              <a:t>Conditions for Convergence:</a:t>
            </a:r>
          </a:p>
          <a:p>
            <a:pPr algn="l" marL="885191" indent="-442595" lvl="1">
              <a:lnSpc>
                <a:spcPts val="5740"/>
              </a:lnSpc>
              <a:buFont typeface="Arial"/>
              <a:buChar char="•"/>
            </a:pPr>
            <a:r>
              <a:rPr lang="en-US" sz="4100">
                <a:solidFill>
                  <a:srgbClr val="FFFFFF"/>
                </a:solidFill>
                <a:latin typeface="Poppins"/>
                <a:ea typeface="Poppins"/>
                <a:cs typeface="Poppins"/>
                <a:sym typeface="Poppins"/>
              </a:rPr>
              <a:t>All state-action pairs are visited infinitely often.</a:t>
            </a:r>
          </a:p>
          <a:p>
            <a:pPr algn="l" marL="885191" indent="-442595" lvl="1">
              <a:lnSpc>
                <a:spcPts val="5740"/>
              </a:lnSpc>
              <a:buFont typeface="Arial"/>
              <a:buChar char="•"/>
            </a:pPr>
            <a:r>
              <a:rPr lang="en-US" sz="4100">
                <a:solidFill>
                  <a:srgbClr val="FFFFFF"/>
                </a:solidFill>
                <a:latin typeface="Poppins"/>
                <a:ea typeface="Poppins"/>
                <a:cs typeface="Poppins"/>
                <a:sym typeface="Poppins"/>
              </a:rPr>
              <a:t>Learning rates (αlpha​) decay appropriately over time.</a:t>
            </a:r>
          </a:p>
          <a:p>
            <a:pPr algn="l">
              <a:lnSpc>
                <a:spcPts val="5740"/>
              </a:lnSpc>
              <a:spcBef>
                <a:spcPct val="0"/>
              </a:spcBef>
            </a:pPr>
            <a:r>
              <a:rPr lang="en-US" b="true" sz="4100">
                <a:solidFill>
                  <a:srgbClr val="FFFFFF"/>
                </a:solidFill>
                <a:latin typeface="Poppins Bold"/>
                <a:ea typeface="Poppins Bold"/>
                <a:cs typeface="Poppins Bold"/>
                <a:sym typeface="Poppins Bold"/>
              </a:rPr>
              <a:t>Core Theorem:</a:t>
            </a:r>
          </a:p>
          <a:p>
            <a:pPr algn="l" marL="885191" indent="-442595" lvl="1">
              <a:lnSpc>
                <a:spcPts val="5740"/>
              </a:lnSpc>
              <a:buFont typeface="Arial"/>
              <a:buChar char="•"/>
            </a:pPr>
            <a:r>
              <a:rPr lang="en-US" sz="4100">
                <a:solidFill>
                  <a:srgbClr val="FFFFFF"/>
                </a:solidFill>
                <a:latin typeface="Poppins"/>
                <a:ea typeface="Poppins"/>
                <a:cs typeface="Poppins"/>
                <a:sym typeface="Poppins"/>
              </a:rPr>
              <a:t>Under the above conditions, the Q-values updated using the Q-Learning formula converge to the true optimal Q-values with probability 1.</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0E022B"/>
        </a:solidFill>
      </p:bgPr>
    </p:bg>
    <p:spTree>
      <p:nvGrpSpPr>
        <p:cNvPr id="1" name=""/>
        <p:cNvGrpSpPr/>
        <p:nvPr/>
      </p:nvGrpSpPr>
      <p:grpSpPr>
        <a:xfrm>
          <a:off x="0" y="0"/>
          <a:ext cx="0" cy="0"/>
          <a:chOff x="0" y="0"/>
          <a:chExt cx="0" cy="0"/>
        </a:xfrm>
      </p:grpSpPr>
      <p:sp>
        <p:nvSpPr>
          <p:cNvPr name="TextBox 2" id="2"/>
          <p:cNvSpPr txBox="true"/>
          <p:nvPr/>
        </p:nvSpPr>
        <p:spPr>
          <a:xfrm rot="0">
            <a:off x="1028700" y="857250"/>
            <a:ext cx="7357071" cy="1069521"/>
          </a:xfrm>
          <a:prstGeom prst="rect">
            <a:avLst/>
          </a:prstGeom>
        </p:spPr>
        <p:txBody>
          <a:bodyPr anchor="t" rtlCol="false" tIns="0" lIns="0" bIns="0" rIns="0">
            <a:spAutoFit/>
          </a:bodyPr>
          <a:lstStyle/>
          <a:p>
            <a:pPr algn="l">
              <a:lnSpc>
                <a:spcPts val="8250"/>
              </a:lnSpc>
              <a:spcBef>
                <a:spcPct val="0"/>
              </a:spcBef>
            </a:pPr>
            <a:r>
              <a:rPr lang="en-US" b="true" sz="5892">
                <a:solidFill>
                  <a:srgbClr val="FFFFFF"/>
                </a:solidFill>
                <a:latin typeface="Poppins Bold"/>
                <a:ea typeface="Poppins Bold"/>
                <a:cs typeface="Poppins Bold"/>
                <a:sym typeface="Poppins Bold"/>
              </a:rPr>
              <a:t>Convergence Proof</a:t>
            </a:r>
          </a:p>
        </p:txBody>
      </p:sp>
      <p:sp>
        <p:nvSpPr>
          <p:cNvPr name="TextBox 3" id="3"/>
          <p:cNvSpPr txBox="true"/>
          <p:nvPr/>
        </p:nvSpPr>
        <p:spPr>
          <a:xfrm rot="0">
            <a:off x="495455" y="2313940"/>
            <a:ext cx="17297090" cy="7973060"/>
          </a:xfrm>
          <a:prstGeom prst="rect">
            <a:avLst/>
          </a:prstGeom>
        </p:spPr>
        <p:txBody>
          <a:bodyPr anchor="t" rtlCol="false" tIns="0" lIns="0" bIns="0" rIns="0">
            <a:spAutoFit/>
          </a:bodyPr>
          <a:lstStyle/>
          <a:p>
            <a:pPr algn="l">
              <a:lnSpc>
                <a:spcPts val="5740"/>
              </a:lnSpc>
              <a:spcBef>
                <a:spcPct val="0"/>
              </a:spcBef>
            </a:pPr>
            <a:r>
              <a:rPr lang="en-US" b="true" sz="4100">
                <a:solidFill>
                  <a:srgbClr val="FFFFFF"/>
                </a:solidFill>
                <a:latin typeface="Poppins Bold"/>
                <a:ea typeface="Poppins Bold"/>
                <a:cs typeface="Poppins Bold"/>
                <a:sym typeface="Poppins Bold"/>
              </a:rPr>
              <a:t>Lemmas Supporting the Proof:</a:t>
            </a:r>
          </a:p>
          <a:p>
            <a:pPr algn="l" marL="885191" indent="-442595" lvl="1">
              <a:lnSpc>
                <a:spcPts val="5740"/>
              </a:lnSpc>
              <a:buFont typeface="Arial"/>
              <a:buChar char="•"/>
            </a:pPr>
            <a:r>
              <a:rPr lang="en-US" sz="4100">
                <a:solidFill>
                  <a:srgbClr val="FFFFFF"/>
                </a:solidFill>
                <a:latin typeface="Poppins"/>
                <a:ea typeface="Poppins"/>
                <a:cs typeface="Poppins"/>
                <a:sym typeface="Poppins"/>
              </a:rPr>
              <a:t>Lemma A: Q-values in the AFIP are optimal for each level of learning.</a:t>
            </a:r>
          </a:p>
          <a:p>
            <a:pPr algn="l" marL="885191" indent="-442595" lvl="1">
              <a:lnSpc>
                <a:spcPts val="5740"/>
              </a:lnSpc>
              <a:buFont typeface="Arial"/>
              <a:buChar char="•"/>
            </a:pPr>
            <a:r>
              <a:rPr lang="en-US" sz="4100">
                <a:solidFill>
                  <a:srgbClr val="FFFFFF"/>
                </a:solidFill>
                <a:latin typeface="Poppins"/>
                <a:ea typeface="Poppins"/>
                <a:cs typeface="Poppins"/>
                <a:sym typeface="Poppins"/>
              </a:rPr>
              <a:t>Lemma B: The AFIP process mimics the real Markov process, and its rewards and transitions converge to the true environment dynamics.</a:t>
            </a:r>
          </a:p>
          <a:p>
            <a:pPr algn="l">
              <a:lnSpc>
                <a:spcPts val="5740"/>
              </a:lnSpc>
              <a:spcBef>
                <a:spcPct val="0"/>
              </a:spcBef>
            </a:pPr>
            <a:r>
              <a:rPr lang="en-US" b="true" sz="4100">
                <a:solidFill>
                  <a:srgbClr val="FFFFFF"/>
                </a:solidFill>
                <a:latin typeface="Poppins Bold"/>
                <a:ea typeface="Poppins Bold"/>
                <a:cs typeface="Poppins Bold"/>
                <a:sym typeface="Poppins Bold"/>
              </a:rPr>
              <a:t>Proof Highlights:</a:t>
            </a:r>
          </a:p>
          <a:p>
            <a:pPr algn="l" marL="885191" indent="-442595" lvl="1">
              <a:lnSpc>
                <a:spcPts val="5740"/>
              </a:lnSpc>
              <a:buFont typeface="Arial"/>
              <a:buChar char="•"/>
            </a:pPr>
            <a:r>
              <a:rPr lang="en-US" sz="4100">
                <a:solidFill>
                  <a:srgbClr val="FFFFFF"/>
                </a:solidFill>
                <a:latin typeface="Poppins"/>
                <a:ea typeface="Poppins"/>
                <a:cs typeface="Poppins"/>
                <a:sym typeface="Poppins"/>
              </a:rPr>
              <a:t>Uses backward induction and stochastic convergence to show that errors in Q-values diminish over time.</a:t>
            </a:r>
          </a:p>
          <a:p>
            <a:pPr algn="l" marL="885191" indent="-442595" lvl="1">
              <a:lnSpc>
                <a:spcPts val="5740"/>
              </a:lnSpc>
              <a:buFont typeface="Arial"/>
              <a:buChar char="•"/>
            </a:pPr>
            <a:r>
              <a:rPr lang="en-US" sz="4100">
                <a:solidFill>
                  <a:srgbClr val="FFFFFF"/>
                </a:solidFill>
                <a:latin typeface="Poppins"/>
                <a:ea typeface="Poppins"/>
                <a:cs typeface="Poppins"/>
                <a:sym typeface="Poppins"/>
              </a:rPr>
              <a:t>The presence of a discount factor (γ) ensures bounded value estimation and stability in the learning process.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DAGWeK2DpKs</dc:identifier>
  <dcterms:modified xsi:type="dcterms:W3CDTF">2011-08-01T06:04:30Z</dcterms:modified>
  <cp:revision>1</cp:revision>
  <dc:title>Purple Futuristic Modern Artificial Intelligence Project Presentation</dc:title>
</cp:coreProperties>
</file>